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67" r:id="rId7"/>
    <p:sldId id="269" r:id="rId8"/>
    <p:sldId id="271" r:id="rId9"/>
    <p:sldId id="273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3399FF"/>
    <a:srgbClr val="FFFF99"/>
    <a:srgbClr val="66FFFF"/>
    <a:srgbClr val="FFFFCC"/>
    <a:srgbClr val="FFFFFF"/>
    <a:srgbClr val="CCECFF"/>
    <a:srgbClr val="FF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7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6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8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1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33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8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34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07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3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79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D290-E650-45ED-BCB1-37221E9FC56F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ABB3-9E64-4E78-AD16-BFDDD43A2F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6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550014"/>
          </a:xfrm>
          <a:solidFill>
            <a:srgbClr val="66CCFF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ENCUENTRO MACRO REGIONAL NORTE DE ESTUDIANTES DE INSTITUTOS Y ESCUELAS DE EDUCACIÓN SUPERIOR DE ESCUELAS </a:t>
            </a:r>
            <a: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PUBLICAS 2022</a:t>
            </a:r>
            <a:b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EDUCACIONALES </a:t>
            </a:r>
            <a:b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COMPLEMENTARIOS </a:t>
            </a:r>
            <a:b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BÁSICOS Y MECANISMOS DE INTERMEDIACIÓN </a:t>
            </a:r>
            <a:r>
              <a:rPr lang="es-E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LABORAL</a:t>
            </a:r>
            <a:r>
              <a:rPr lang="es-E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s-E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Mg. Norma Luz Alejandría Lozano</a:t>
            </a:r>
            <a:endParaRPr lang="es-ES" sz="3200" b="1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015"/>
            <a:ext cx="3979571" cy="4307984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72" y="2550015"/>
            <a:ext cx="3966694" cy="430798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6" y="2550015"/>
            <a:ext cx="4245734" cy="4307984"/>
          </a:xfrm>
          <a:prstGeom prst="rect">
            <a:avLst/>
          </a:prstGeom>
          <a:noFill/>
        </p:spPr>
      </p:pic>
      <p:pic>
        <p:nvPicPr>
          <p:cNvPr id="9" name="Imagen 8" descr="C:\Users\FELIPE\Pictures\Logo EESPPT 2020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692367"/>
            <a:ext cx="1219200" cy="172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01511"/>
          </a:xfrm>
          <a:solidFill>
            <a:srgbClr val="FFFF99"/>
          </a:solidFill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1228725" algn="l"/>
                <a:tab pos="3162300" algn="l"/>
              </a:tabLst>
            </a:pP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SERVICO SOCIAL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1901513"/>
            <a:ext cx="6019800" cy="4956486"/>
          </a:xfrm>
          <a:solidFill>
            <a:srgbClr val="66CCFF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 servicio social en las Escuelas e Institutos pedagógicos públicos?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acto educativo donde las instituciones educativas de educación superior asumen el compromiso de atender a los agentes educativos, en un contexto dificultoso con actividades que contribuyan a la solución de las necesidades sociales, facilitando su inclusión laboral.</a:t>
            </a:r>
            <a:r>
              <a:rPr lang="es-ES" sz="29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162300" algn="l"/>
              </a:tabLst>
            </a:pPr>
            <a:r>
              <a:rPr lang="es-ES" sz="3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 es su finalidad?</a:t>
            </a:r>
            <a:endParaRPr lang="es-ES" sz="3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162300" algn="l"/>
              </a:tabLst>
            </a:pPr>
            <a:r>
              <a:rPr lang="es-ES" sz="3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al cumplimiento de las condiciones básicas de calidad para su Licenciamiento, garantizando de dicha forma la calidad en la formación docente.</a:t>
            </a:r>
            <a:endParaRPr lang="es-ES" sz="3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9800" y="1901513"/>
            <a:ext cx="6172200" cy="4956487"/>
          </a:xfrm>
          <a:solidFill>
            <a:srgbClr val="66FFFF"/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143250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 se espera de un servicio social?	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143250" algn="l"/>
              </a:tabLst>
            </a:pPr>
            <a:r>
              <a:rPr lang="es-ES" sz="3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servicio social que brinda toda Escuela Pedagógica es de garantizar el bienestar de los estudiantes para que puedan cumplir su compromiso académico.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162300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su objetivo del servicio social?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162300" algn="l"/>
              </a:tabLst>
            </a:pPr>
            <a:r>
              <a:rPr lang="es-ES" sz="3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programas de carácter social o bienestar social dirigidos a los estudiantes, docentes formadores y personal directivo, jerárquico y administrativo de la EESP.</a:t>
            </a:r>
            <a:endParaRPr lang="es-ES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0"/>
            <a:ext cx="6172200" cy="190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266683"/>
          </a:xfrm>
          <a:solidFill>
            <a:srgbClr val="FFFF99"/>
          </a:solidFill>
        </p:spPr>
        <p:txBody>
          <a:bodyPr/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servicios brinda soporte social? 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2266682"/>
            <a:ext cx="12192000" cy="4591318"/>
          </a:xfrm>
          <a:solidFill>
            <a:srgbClr val="66FFFF"/>
          </a:solidFill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la formulación de planes y programas sociales dirigidos a mejorar las condiciones y calidad de vida de la comunidad educativa, con énfasis en la población estudiantil.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y gestionar programas de bienestar social, bienestar laboral y seguridad social para la comunidad educativa.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gestiones necesarias ante </a:t>
            </a:r>
            <a:r>
              <a:rPr lang="es-E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EsSalud</a:t>
            </a: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Minsa</a:t>
            </a: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demás entidades públicas y privadas vinculadas a la oficina de Bienestar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Atender los casos sociales de los servidores, para su adecuada orientación y acompañamiento.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del desarrollo y ejecución de las actividades y programas de bienestar social organizados por el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81000" algn="l"/>
                <a:tab pos="981075" algn="l"/>
                <a:tab pos="3343275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Minedu.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Otras funciones asignadas por la jefatura inmediata, relacionadas a la misión del puesto.</a:t>
            </a:r>
            <a:endParaRPr lang="es-ES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6" y="0"/>
            <a:ext cx="5507864" cy="2266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04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857250" algn="l"/>
              </a:tabLst>
            </a:pPr>
            <a:r>
              <a:rPr lang="es-E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a los estudiantes</a:t>
            </a:r>
            <a:r>
              <a:rPr lang="es-E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378040"/>
            <a:ext cx="12192000" cy="5479960"/>
          </a:xfrm>
          <a:solidFill>
            <a:srgbClr val="66FFFF"/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los problemas académicos, sociales, de salud, económico se busca estrategias para solucionar los problemas que se les presenta a los estudiantes.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hace un seguimiento a los estudiantes que presentan los problemas mencionados en coordinación con el tutor.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Visitas personales cuando lo amerita al estudiantes, docentes y administrativos, puede ser, en el hospital, domicilio.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informa de los problemas que se suscitan dentro y fuera de la Escuela para analizar y tomar decisiones pertinentes en beneficio de la comunidad educativa.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coordinado con el área de psicopedagógica, Soporte médico y la Jefatura de Bienestar y Empleabilidad.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 Alianzas institucionales con profesionales de salud a fin de realizar charlas de prevención de la salud.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firma convenios con instituciones de salud para promover una salud de prevención en la comunidad educativa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2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88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a egresados</a:t>
            </a:r>
            <a:r>
              <a:rPr lang="es-E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1287887"/>
            <a:ext cx="6019800" cy="5570112"/>
          </a:xfrm>
          <a:solidFill>
            <a:srgbClr val="66CCFF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Escuela Pedagógicas son responsables de realizar el seguimiento a sus egresados, para conocer su situación laboral actual.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mismo el seguimiento a egresados permitirá recoger las necesidades de actualización al docente.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 una base de datos de los egresados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9800" y="1287887"/>
            <a:ext cx="6172200" cy="5570113"/>
          </a:xfrm>
          <a:solidFill>
            <a:srgbClr val="66FFFF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2590800" algn="l"/>
                <a:tab pos="2819400" algn="l"/>
              </a:tabLst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realiza el seguimiento a egresados?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Cada Escuela busca las estrategias pertinentes para el seguimiento correspondiente, por ejemplo: Redes sociales de la Escuela: Facebook, </a:t>
            </a:r>
            <a:r>
              <a:rPr lang="es-ES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whatsApp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aplicación de encuestas en 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línea. etc.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4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0011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1228725" algn="l"/>
                <a:tab pos="2590800" algn="l"/>
                <a:tab pos="2819400" algn="l"/>
              </a:tabLst>
            </a:pPr>
            <a:r>
              <a:rPr lang="es-E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MEDICO</a:t>
            </a:r>
            <a:r>
              <a:rPr lang="es-E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1700010"/>
            <a:ext cx="6019800" cy="5157989"/>
          </a:xfrm>
          <a:solidFill>
            <a:srgbClr val="66CCFF"/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</a:tabLst>
            </a:pPr>
            <a:r>
              <a:rPr lang="es-ES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servicios brinda el Servicio médico? </a:t>
            </a:r>
            <a:endParaRPr lang="es-E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Atender a la comunidad educativa con respecto a los primeros auxilios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su objetivo?</a:t>
            </a:r>
            <a:endParaRPr lang="es-ES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Brindar atención médica a la comunidad estudiantil de la Escuela de Educación Superior Pedagógica Pública a través de la atención primaria de la salud y la atención de urgencias incidiendo en la prevención de la salud</a:t>
            </a: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9800" y="1700011"/>
            <a:ext cx="6172200" cy="5157988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servicios brinda soporte medico?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Atender a los pacientes en el tópico del servicio médico.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la elaboración de manuales, protocolos, guías y otros documentos vinculados a la prevención de la salud.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el monitoreo y vigilancia del cumplimiento de protocolos de salud de la institución.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y ejecutar campañas preventivas promocionales en salud.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en la gestión de alianzas estratégicas para la atención especializada de salud de los estudiantes</a:t>
            </a:r>
            <a:endParaRPr lang="es-E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Otras funciones asignadas por la jefatura inmediata, relacionadas a la misión del puesto.</a:t>
            </a:r>
            <a:endParaRPr lang="es-ES" sz="1800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79" y="1"/>
            <a:ext cx="3949522" cy="1700008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8" y="0"/>
            <a:ext cx="3889420" cy="1700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09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Bienestar y Empleabilidad</a:t>
            </a:r>
            <a: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0" y="1030310"/>
            <a:ext cx="5839496" cy="5827689"/>
          </a:xfrm>
          <a:solidFill>
            <a:srgbClr val="66CCFF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nidad de Bienestar y empleabilidad depende de la Dirección General de Escuela de Educación Superior Pedagógica Publica.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5839496" y="1030310"/>
            <a:ext cx="6352504" cy="5827690"/>
          </a:xfrm>
          <a:solidFill>
            <a:srgbClr val="66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¿Cómo se </a:t>
            </a: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accede a esta Unidad de Bienestar y </a:t>
            </a: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empleabilidad?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concurso según la convocatoria del MED- DRE-ESCUELA docente formador que cumple el perfil del puesto.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 con los docentes nombrados. 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 contratados previo concurso por el MED.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 hay docente que reúna los requisitos se encarga a un 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061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457200" lvl="0" indent="-228600">
              <a:lnSpc>
                <a:spcPct val="107000"/>
              </a:lnSpc>
              <a:spcBef>
                <a:spcPts val="1000"/>
              </a:spcBef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1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acceder a la Unidad de Bienestar y Empleabilidad </a:t>
            </a:r>
            <a: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0" y="1210613"/>
            <a:ext cx="6172200" cy="5647386"/>
          </a:xfrm>
          <a:solidFill>
            <a:srgbClr val="66CCFF"/>
          </a:solidFill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el cronograma de la convocatoria.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su curriculum vitae, con el perfil que pide dicha Unidad.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y sustentar el Plan de trabajo.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6172200" y="1210614"/>
            <a:ext cx="6019800" cy="5647386"/>
          </a:xfrm>
          <a:solidFill>
            <a:srgbClr val="66FFFF"/>
          </a:solidFill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dirige la Unidad de Bienestar y empleabilidad?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docente de la Escuela 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 concurso .</a:t>
            </a:r>
            <a:endParaRPr lang="es-E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23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524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Directrices de Unidad</a:t>
            </a:r>
            <a:r>
              <a:rPr lang="es-ES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Bienestar y empleabilidad</a:t>
            </a:r>
            <a: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6524"/>
            <a:ext cx="12192000" cy="5531476"/>
          </a:xfrm>
          <a:solidFill>
            <a:srgbClr val="66FFFF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personal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Asegurar un clima de aprendizaje basado en el respeto y la convivencia armónica.</a:t>
            </a:r>
            <a:endParaRPr lang="es-ES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Desarrollar actividades culturales, deportiva y recreacionales (extracurriculares) para fortalecer el perfil del egresado.</a:t>
            </a:r>
            <a:endParaRPr lang="es-ES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Asegurar la participación en actividades de responsabilidad social y ambiental.</a:t>
            </a:r>
            <a:endParaRPr lang="es-ES" dirty="0" smtClean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Fortalecer la participación democrática en proceso de elecciones de representante de estudiantes, administrativo y docentes.</a:t>
            </a:r>
            <a:endParaRPr lang="es-ES" dirty="0" smtClean="0">
              <a:effectLst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Orientar a los estudiantes en su desarrollo personal y académico con protocolos, estrategias e instrumentos para el manejo del clima emocional.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0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Directrices de Unidad</a:t>
            </a:r>
            <a:r>
              <a:rPr lang="es-ES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Bienestar y empleabilidad</a:t>
            </a:r>
            <a: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07583"/>
            <a:ext cx="12192000" cy="5750417"/>
          </a:xfrm>
          <a:solidFill>
            <a:srgbClr val="66FFFF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Promoción del bienestar y empleabilidad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EESPPT, conforma un comité de defensa del estudiante encargado de velar por su bienestar para la prevención y atención en casos de acoso, discriminación, entre otras situaciones que atenten contra sus derechos. 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Brindar un servicio a estudiantes, personal administrativo y docente en atención a los servicios de tutoría, consejería y tópico.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los servicios de salud en el ámbito institucional.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el servicio oportuno de consejería, tutoría y tópico a los actores directos del instituto.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Asegurar la promoción de la bolsa de trabajo en beneficio de los estudiantes.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la conformación del consejo estudiantil de manera democrática.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3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4710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Directrices de Unidad</a:t>
            </a:r>
            <a:r>
              <a:rPr lang="es-ES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b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Bienestar y empleabilidad</a:t>
            </a:r>
            <a: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944710"/>
            <a:ext cx="12192000" cy="4913290"/>
          </a:xfrm>
          <a:solidFill>
            <a:srgbClr val="66FFFF"/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Seguimiento a egresados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EESPPT, realiza un registro permanente de información sobre la inserción y trayectoria laboral de los egresados, promueve la conformación y desarrollo de una comunidad de egresados.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Fortalecer las competencias de los egresados mediante la interacción de entornos virtuales.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P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en el PAT con el servicio logístico y presupuestal para atender las necesidades, intereses y demandas de los egresados.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2" y="0"/>
            <a:ext cx="5237407" cy="194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765183" cy="1931831"/>
          </a:xfrm>
          <a:solidFill>
            <a:srgbClr val="CCECFF"/>
          </a:solidFill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1228725" algn="l"/>
              </a:tabLst>
            </a:pP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su función Unidad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Bienestar y empleabilidad?</a:t>
            </a:r>
            <a:r>
              <a:rPr lang="es-E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80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1931831"/>
            <a:ext cx="4765183" cy="4926169"/>
          </a:xfrm>
          <a:solidFill>
            <a:srgbClr val="33CCFF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Brindar servicios que beneficien a la comunidad educativa de la Escuela Pedagógica.</a:t>
            </a: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servicios cuenta la Escuela Pedagógica? </a:t>
            </a:r>
            <a:endParaRPr lang="es-ES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1228725" algn="l"/>
              </a:tabLst>
            </a:pPr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Psicopedagógico.</a:t>
            </a:r>
            <a:endParaRPr lang="es-ES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  <a:tabLst>
                <a:tab pos="1228725" algn="l"/>
              </a:tabLst>
            </a:pPr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médico.</a:t>
            </a:r>
            <a:endParaRPr lang="es-ES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1228725" algn="l"/>
              </a:tabLst>
            </a:pPr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Social.</a:t>
            </a:r>
            <a:endParaRPr lang="es-ES" sz="2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3" y="0"/>
            <a:ext cx="74268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7582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28725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Psicopedagógico</a:t>
            </a:r>
            <a:r>
              <a:rPr lang="es-E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-1" y="1107584"/>
            <a:ext cx="6709893" cy="5750416"/>
          </a:xfrm>
          <a:solidFill>
            <a:srgbClr val="66CCFF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 servicio Psicopedagógico en las Escuelas e Institutos pedagógicos públicos?</a:t>
            </a: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espacios de escucha y consejería a los alumnos en temas pedagógicos y socioemocionales que pueden perturbar sus logros académicos.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desarrolla?</a:t>
            </a:r>
            <a:endParaRPr lang="es-E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desarrolla con un profesional en psicología, a través de sesiones, talleres, charlas, difusión de información, dialogo, atención personalizada, hacer citas de atención etc.</a:t>
            </a:r>
            <a:endParaRPr lang="es-E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09892" y="1107582"/>
            <a:ext cx="5482108" cy="5750417"/>
          </a:xfrm>
          <a:solidFill>
            <a:srgbClr val="66FFFF"/>
          </a:solidFill>
        </p:spPr>
        <p:txBody>
          <a:bodyPr>
            <a:normAutofit fontScale="85000" lnSpcReduction="1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3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su objetivo?</a:t>
            </a:r>
            <a:endParaRPr lang="es-ES" sz="3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en la Escuela de Educación Superior Pedagógica Pública el desarrollo integral y bienestar del estudiante, brindando atención psicopedagógica oportuna y eficiente.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su finalidad?</a:t>
            </a:r>
            <a:endParaRPr lang="es-ES" sz="3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al cumplimiento de las Condiciones Básicas de Calidad para su Licenciamiento, garantizando de dicha forma la calidad en la formación docente.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3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1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s-ES" sz="3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brinda lo Psicopedagógico? </a:t>
            </a:r>
            <a:r>
              <a:rPr lang="es-E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30312"/>
            <a:ext cx="12192000" cy="5827688"/>
          </a:xfrm>
          <a:solidFill>
            <a:srgbClr val="66FFFF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desarrollo integral y bienestar del estudiante, brindando atención psicopedagógica oportuna y eficiente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 y monitorear la atención y asesoría psicopedagógica a los miembros de la comunidad estudiantil a fin de optimizar el proceso formativo del estudiante.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Organizar e implementar programas de tutoría, orientación vocacional y convivencia.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derivaciones de los estudiantes, y de corresponder, hacer seguimiento de los casos que requieran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psicológica especializada.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campañas de prevención en temas relacionados con el desarrollo integral del estudiante.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28725" algn="l"/>
                <a:tab pos="3333750" algn="l"/>
                <a:tab pos="3409950" algn="l"/>
                <a:tab pos="3562350" algn="l"/>
              </a:tabLst>
            </a:pPr>
            <a:r>
              <a:rPr lang="es-E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asesoría a los docentes formadores en materia de tutoría, orientación académica vocacional y convivencia.</a:t>
            </a:r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90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1118</Words>
  <Application>Microsoft Office PowerPoint</Application>
  <PresentationFormat>Panorámica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 I ENCUENTRO MACRO REGIONAL NORTE DE ESTUDIANTES DE INSTITUTOS Y ESCUELAS DE EDUCACIÓN SUPERIOR DE ESCUELAS PUBLICAS 2022 SERVICIOS EDUCACIONALES  COMPLEMENTARIOS  BÁSICOS Y MECANISMOS DE INTERMEDIACIÓN LABORAL                                           Mg. Norma Luz Alejandría Lozano</vt:lpstr>
      <vt:lpstr> Unidad de Bienestar y Empleabilidad </vt:lpstr>
      <vt:lpstr> Requisitos para acceder a la Unidad de Bienestar y Empleabilidad  </vt:lpstr>
      <vt:lpstr> Directrices de Unidad de Bienestar y empleabilidad </vt:lpstr>
      <vt:lpstr> Directrices de Unidad de Bienestar y empleabilidad </vt:lpstr>
      <vt:lpstr> Directrices de Unidad de  Bienestar y empleabilidad </vt:lpstr>
      <vt:lpstr>   ¿Cuál es su función Unidad de Bienestar y empleabilidad? </vt:lpstr>
      <vt:lpstr> Servicio Psicopedagógico </vt:lpstr>
      <vt:lpstr>¿Qué servicios brinda lo Psicopedagógico?   </vt:lpstr>
      <vt:lpstr>  SERVICO SOCIAL </vt:lpstr>
      <vt:lpstr>¿Qué servicios brinda soporte social?  </vt:lpstr>
      <vt:lpstr>Seguimiento a los estudiantes </vt:lpstr>
      <vt:lpstr> Seguimiento a egresados </vt:lpstr>
      <vt:lpstr>SERVICIO MEDICO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EDUCACIONALES COMPLEMENTARIOS BÁSICOS Y MECANISMOS DE INTERMEDIACIÓN LABORAL</dc:title>
  <dc:creator>Norma</dc:creator>
  <cp:lastModifiedBy>VICGAB</cp:lastModifiedBy>
  <cp:revision>16</cp:revision>
  <dcterms:created xsi:type="dcterms:W3CDTF">2022-10-21T06:42:30Z</dcterms:created>
  <dcterms:modified xsi:type="dcterms:W3CDTF">2022-10-21T16:52:07Z</dcterms:modified>
</cp:coreProperties>
</file>