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8"/>
  </p:notesMasterIdLst>
  <p:sldIdLst>
    <p:sldId id="274" r:id="rId2"/>
    <p:sldId id="258" r:id="rId3"/>
    <p:sldId id="256" r:id="rId4"/>
    <p:sldId id="257" r:id="rId5"/>
    <p:sldId id="259" r:id="rId6"/>
    <p:sldId id="260" r:id="rId7"/>
    <p:sldId id="264" r:id="rId8"/>
    <p:sldId id="261" r:id="rId9"/>
    <p:sldId id="265" r:id="rId10"/>
    <p:sldId id="266" r:id="rId11"/>
    <p:sldId id="267" r:id="rId12"/>
    <p:sldId id="269" r:id="rId13"/>
    <p:sldId id="270" r:id="rId14"/>
    <p:sldId id="273" r:id="rId15"/>
    <p:sldId id="272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-mail Server" initials="EmS" lastIdx="1" clrIdx="0">
    <p:extLst>
      <p:ext uri="{19B8F6BF-5375-455C-9EA6-DF929625EA0E}">
        <p15:presenceInfo xmlns:p15="http://schemas.microsoft.com/office/powerpoint/2012/main" userId="1491f862506470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6E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20T19:07:18.769" idx="1">
    <p:pos x="3022" y="409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INNOVACI&#211;N/ESQUEMA%20-%20PROYECTO%20DE%20INNOVACI&#211;N%20moificado%20Am&#233;rico%207%20de%20set%202022.docx" TargetMode="External"/><Relationship Id="rId2" Type="http://schemas.openxmlformats.org/officeDocument/2006/relationships/hyperlink" Target="L&#205;NEAS%20DE%20INVESTIGACI&#211;N_12.OCT.2022.docx" TargetMode="External"/><Relationship Id="rId1" Type="http://schemas.openxmlformats.org/officeDocument/2006/relationships/hyperlink" Target="FUNDAMENTOS%20ENFOQUES%20Y%20DIRECTRICES%202022.docx" TargetMode="External"/><Relationship Id="rId5" Type="http://schemas.openxmlformats.org/officeDocument/2006/relationships/hyperlink" Target="3_Esquema_INFORME_Tesis_EESPPCh_2022.pdf" TargetMode="External"/><Relationship Id="rId4" Type="http://schemas.openxmlformats.org/officeDocument/2006/relationships/hyperlink" Target="2_Reglamento_Investigaci&#243;n...UI-2022%20(Aprobado)%20(1).pdf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L&#205;NEAS%20DE%20INVESTIGACI&#211;N_12.OCT.2022.docx" TargetMode="External"/><Relationship Id="rId1" Type="http://schemas.openxmlformats.org/officeDocument/2006/relationships/hyperlink" Target="FUNDAMENTOS%20ENFOQUES%20Y%20DIRECTRICES%202022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28BD6-4492-4F0F-9915-9B4360B06B5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007B3138-4D68-4BA7-8F01-22CD6EF8DE0E}">
      <dgm:prSet phldrT="[Texto]"/>
      <dgm:spPr/>
      <dgm:t>
        <a:bodyPr/>
        <a:lstStyle/>
        <a:p>
          <a:r>
            <a:rPr lang="es-PE" dirty="0">
              <a:hlinkClick xmlns:r="http://schemas.openxmlformats.org/officeDocument/2006/relationships" r:id="rId1" action="ppaction://hlinkfile"/>
            </a:rPr>
            <a:t>ENFOQUES, DIRECTRICES </a:t>
          </a:r>
          <a:r>
            <a:rPr lang="es-PE" dirty="0"/>
            <a:t>Y </a:t>
          </a:r>
          <a:r>
            <a:rPr lang="es-PE" dirty="0">
              <a:hlinkClick xmlns:r="http://schemas.openxmlformats.org/officeDocument/2006/relationships" r:id="rId2" action="ppaction://hlinkfile"/>
            </a:rPr>
            <a:t>LÍNEAS</a:t>
          </a:r>
          <a:endParaRPr lang="es-PE" dirty="0"/>
        </a:p>
      </dgm:t>
    </dgm:pt>
    <dgm:pt modelId="{90180A61-C3F5-4302-97D8-4D9751AE073C}" type="parTrans" cxnId="{F564BC32-0C01-4798-8099-A59EECF425E6}">
      <dgm:prSet/>
      <dgm:spPr/>
      <dgm:t>
        <a:bodyPr/>
        <a:lstStyle/>
        <a:p>
          <a:endParaRPr lang="es-PE"/>
        </a:p>
      </dgm:t>
    </dgm:pt>
    <dgm:pt modelId="{91C5D6D0-1F0F-48BC-B733-C2412255FFE6}" type="sibTrans" cxnId="{F564BC32-0C01-4798-8099-A59EECF425E6}">
      <dgm:prSet/>
      <dgm:spPr/>
      <dgm:t>
        <a:bodyPr/>
        <a:lstStyle/>
        <a:p>
          <a:endParaRPr lang="es-PE"/>
        </a:p>
      </dgm:t>
    </dgm:pt>
    <dgm:pt modelId="{5378A6CC-662B-49B4-A4DB-4C5A45560775}">
      <dgm:prSet phldrT="[Texto]"/>
      <dgm:spPr/>
      <dgm:t>
        <a:bodyPr/>
        <a:lstStyle/>
        <a:p>
          <a:r>
            <a:rPr lang="es-PE" dirty="0"/>
            <a:t>ESQUEMA INNOVACIÓN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file"/>
          </dgm14:cNvPr>
        </a:ext>
      </dgm:extLst>
    </dgm:pt>
    <dgm:pt modelId="{2526CC75-322C-417A-A762-5FCC741DE1DE}" type="parTrans" cxnId="{B0BDD624-AED4-4604-B80D-7F586F0E6381}">
      <dgm:prSet/>
      <dgm:spPr/>
      <dgm:t>
        <a:bodyPr/>
        <a:lstStyle/>
        <a:p>
          <a:endParaRPr lang="es-PE"/>
        </a:p>
      </dgm:t>
    </dgm:pt>
    <dgm:pt modelId="{53079441-8710-4103-961F-60C6CC5BC6B0}" type="sibTrans" cxnId="{B0BDD624-AED4-4604-B80D-7F586F0E6381}">
      <dgm:prSet/>
      <dgm:spPr/>
      <dgm:t>
        <a:bodyPr/>
        <a:lstStyle/>
        <a:p>
          <a:endParaRPr lang="es-PE"/>
        </a:p>
      </dgm:t>
    </dgm:pt>
    <dgm:pt modelId="{8C83F0A1-BE3C-4F2D-A2BB-F48AB6706BA3}">
      <dgm:prSet phldrT="[Texto]"/>
      <dgm:spPr/>
      <dgm:t>
        <a:bodyPr/>
        <a:lstStyle/>
        <a:p>
          <a:r>
            <a:rPr lang="es-PE" dirty="0"/>
            <a:t>REGLAMENTO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file"/>
          </dgm14:cNvPr>
        </a:ext>
      </dgm:extLst>
    </dgm:pt>
    <dgm:pt modelId="{C6F636D6-1177-4B04-926A-74B263A3D037}" type="parTrans" cxnId="{46B93E02-DA98-42FF-8533-968CFF86A0B3}">
      <dgm:prSet/>
      <dgm:spPr/>
      <dgm:t>
        <a:bodyPr/>
        <a:lstStyle/>
        <a:p>
          <a:endParaRPr lang="es-PE"/>
        </a:p>
      </dgm:t>
    </dgm:pt>
    <dgm:pt modelId="{C7122FAB-73EB-4404-B2DB-B42184192E25}" type="sibTrans" cxnId="{46B93E02-DA98-42FF-8533-968CFF86A0B3}">
      <dgm:prSet/>
      <dgm:spPr/>
      <dgm:t>
        <a:bodyPr/>
        <a:lstStyle/>
        <a:p>
          <a:endParaRPr lang="es-PE"/>
        </a:p>
      </dgm:t>
    </dgm:pt>
    <dgm:pt modelId="{DD6481BD-4BE7-489C-BDE2-A4C5A4C23E53}">
      <dgm:prSet phldrT="[Texto]"/>
      <dgm:spPr/>
      <dgm:t>
        <a:bodyPr/>
        <a:lstStyle/>
        <a:p>
          <a:r>
            <a:rPr lang="es-PE" dirty="0"/>
            <a:t>ESQUEMA DE TESIS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file"/>
          </dgm14:cNvPr>
        </a:ext>
      </dgm:extLst>
    </dgm:pt>
    <dgm:pt modelId="{1037C46A-4A26-4E2F-B843-A489BF7A896A}" type="parTrans" cxnId="{2FF8698E-A8C7-458F-825F-055963D6FA49}">
      <dgm:prSet/>
      <dgm:spPr/>
      <dgm:t>
        <a:bodyPr/>
        <a:lstStyle/>
        <a:p>
          <a:endParaRPr lang="es-PE"/>
        </a:p>
      </dgm:t>
    </dgm:pt>
    <dgm:pt modelId="{4DDD90DD-7013-420E-B8C2-0EEC2D0BE9B9}" type="sibTrans" cxnId="{2FF8698E-A8C7-458F-825F-055963D6FA49}">
      <dgm:prSet/>
      <dgm:spPr/>
      <dgm:t>
        <a:bodyPr/>
        <a:lstStyle/>
        <a:p>
          <a:endParaRPr lang="es-PE"/>
        </a:p>
      </dgm:t>
    </dgm:pt>
    <dgm:pt modelId="{FD2B5DB8-8E50-4502-A3A5-95BC6DA069C8}" type="pres">
      <dgm:prSet presAssocID="{30528BD6-4492-4F0F-9915-9B4360B06B56}" presName="diagram" presStyleCnt="0">
        <dgm:presLayoutVars>
          <dgm:dir/>
          <dgm:resizeHandles val="exact"/>
        </dgm:presLayoutVars>
      </dgm:prSet>
      <dgm:spPr/>
    </dgm:pt>
    <dgm:pt modelId="{7B1C796A-8B4C-462F-A879-6017458AC2A0}" type="pres">
      <dgm:prSet presAssocID="{007B3138-4D68-4BA7-8F01-22CD6EF8DE0E}" presName="node" presStyleLbl="node1" presStyleIdx="0" presStyleCnt="4">
        <dgm:presLayoutVars>
          <dgm:bulletEnabled val="1"/>
        </dgm:presLayoutVars>
      </dgm:prSet>
      <dgm:spPr/>
    </dgm:pt>
    <dgm:pt modelId="{932DD648-DE5E-41B3-854F-E39AD1422C6E}" type="pres">
      <dgm:prSet presAssocID="{91C5D6D0-1F0F-48BC-B733-C2412255FFE6}" presName="sibTrans" presStyleCnt="0"/>
      <dgm:spPr/>
    </dgm:pt>
    <dgm:pt modelId="{BAECF5A6-C6EA-4B5F-9859-A606142318AC}" type="pres">
      <dgm:prSet presAssocID="{5378A6CC-662B-49B4-A4DB-4C5A45560775}" presName="node" presStyleLbl="node1" presStyleIdx="1" presStyleCnt="4">
        <dgm:presLayoutVars>
          <dgm:bulletEnabled val="1"/>
        </dgm:presLayoutVars>
      </dgm:prSet>
      <dgm:spPr/>
    </dgm:pt>
    <dgm:pt modelId="{E3912D8B-180B-4762-B481-DFE4BDC68296}" type="pres">
      <dgm:prSet presAssocID="{53079441-8710-4103-961F-60C6CC5BC6B0}" presName="sibTrans" presStyleCnt="0"/>
      <dgm:spPr/>
    </dgm:pt>
    <dgm:pt modelId="{C858A040-FC27-4691-96C1-F4B669D9153C}" type="pres">
      <dgm:prSet presAssocID="{8C83F0A1-BE3C-4F2D-A2BB-F48AB6706BA3}" presName="node" presStyleLbl="node1" presStyleIdx="2" presStyleCnt="4">
        <dgm:presLayoutVars>
          <dgm:bulletEnabled val="1"/>
        </dgm:presLayoutVars>
      </dgm:prSet>
      <dgm:spPr/>
    </dgm:pt>
    <dgm:pt modelId="{5D11C020-319B-4738-BA14-75BA7CADF89A}" type="pres">
      <dgm:prSet presAssocID="{C7122FAB-73EB-4404-B2DB-B42184192E25}" presName="sibTrans" presStyleCnt="0"/>
      <dgm:spPr/>
    </dgm:pt>
    <dgm:pt modelId="{7FB0B8E0-FD06-44A3-BDBF-AFA81845B6A9}" type="pres">
      <dgm:prSet presAssocID="{DD6481BD-4BE7-489C-BDE2-A4C5A4C23E53}" presName="node" presStyleLbl="node1" presStyleIdx="3" presStyleCnt="4">
        <dgm:presLayoutVars>
          <dgm:bulletEnabled val="1"/>
        </dgm:presLayoutVars>
      </dgm:prSet>
      <dgm:spPr/>
    </dgm:pt>
  </dgm:ptLst>
  <dgm:cxnLst>
    <dgm:cxn modelId="{46B93E02-DA98-42FF-8533-968CFF86A0B3}" srcId="{30528BD6-4492-4F0F-9915-9B4360B06B56}" destId="{8C83F0A1-BE3C-4F2D-A2BB-F48AB6706BA3}" srcOrd="2" destOrd="0" parTransId="{C6F636D6-1177-4B04-926A-74B263A3D037}" sibTransId="{C7122FAB-73EB-4404-B2DB-B42184192E25}"/>
    <dgm:cxn modelId="{BF265B0D-579B-4072-9036-2B60DA6584D5}" type="presOf" srcId="{30528BD6-4492-4F0F-9915-9B4360B06B56}" destId="{FD2B5DB8-8E50-4502-A3A5-95BC6DA069C8}" srcOrd="0" destOrd="0" presId="urn:microsoft.com/office/officeart/2005/8/layout/default"/>
    <dgm:cxn modelId="{B0BDD624-AED4-4604-B80D-7F586F0E6381}" srcId="{30528BD6-4492-4F0F-9915-9B4360B06B56}" destId="{5378A6CC-662B-49B4-A4DB-4C5A45560775}" srcOrd="1" destOrd="0" parTransId="{2526CC75-322C-417A-A762-5FCC741DE1DE}" sibTransId="{53079441-8710-4103-961F-60C6CC5BC6B0}"/>
    <dgm:cxn modelId="{F564BC32-0C01-4798-8099-A59EECF425E6}" srcId="{30528BD6-4492-4F0F-9915-9B4360B06B56}" destId="{007B3138-4D68-4BA7-8F01-22CD6EF8DE0E}" srcOrd="0" destOrd="0" parTransId="{90180A61-C3F5-4302-97D8-4D9751AE073C}" sibTransId="{91C5D6D0-1F0F-48BC-B733-C2412255FFE6}"/>
    <dgm:cxn modelId="{0B33973C-D7E2-4BEA-9D16-B5AD6C1C149B}" type="presOf" srcId="{DD6481BD-4BE7-489C-BDE2-A4C5A4C23E53}" destId="{7FB0B8E0-FD06-44A3-BDBF-AFA81845B6A9}" srcOrd="0" destOrd="0" presId="urn:microsoft.com/office/officeart/2005/8/layout/default"/>
    <dgm:cxn modelId="{36E92F48-A9E2-492A-9A03-DCDDF0C516C6}" type="presOf" srcId="{5378A6CC-662B-49B4-A4DB-4C5A45560775}" destId="{BAECF5A6-C6EA-4B5F-9859-A606142318AC}" srcOrd="0" destOrd="0" presId="urn:microsoft.com/office/officeart/2005/8/layout/default"/>
    <dgm:cxn modelId="{08CBD26F-A6CB-4EE7-80F1-C03681CD7490}" type="presOf" srcId="{007B3138-4D68-4BA7-8F01-22CD6EF8DE0E}" destId="{7B1C796A-8B4C-462F-A879-6017458AC2A0}" srcOrd="0" destOrd="0" presId="urn:microsoft.com/office/officeart/2005/8/layout/default"/>
    <dgm:cxn modelId="{1D6C3D58-C269-499D-B02C-3D0524ECAAD8}" type="presOf" srcId="{8C83F0A1-BE3C-4F2D-A2BB-F48AB6706BA3}" destId="{C858A040-FC27-4691-96C1-F4B669D9153C}" srcOrd="0" destOrd="0" presId="urn:microsoft.com/office/officeart/2005/8/layout/default"/>
    <dgm:cxn modelId="{2FF8698E-A8C7-458F-825F-055963D6FA49}" srcId="{30528BD6-4492-4F0F-9915-9B4360B06B56}" destId="{DD6481BD-4BE7-489C-BDE2-A4C5A4C23E53}" srcOrd="3" destOrd="0" parTransId="{1037C46A-4A26-4E2F-B843-A489BF7A896A}" sibTransId="{4DDD90DD-7013-420E-B8C2-0EEC2D0BE9B9}"/>
    <dgm:cxn modelId="{7D0BB010-725C-4030-8F67-551E1981DF70}" type="presParOf" srcId="{FD2B5DB8-8E50-4502-A3A5-95BC6DA069C8}" destId="{7B1C796A-8B4C-462F-A879-6017458AC2A0}" srcOrd="0" destOrd="0" presId="urn:microsoft.com/office/officeart/2005/8/layout/default"/>
    <dgm:cxn modelId="{F89F3A04-A8B3-455A-A8BC-A9FA96C62357}" type="presParOf" srcId="{FD2B5DB8-8E50-4502-A3A5-95BC6DA069C8}" destId="{932DD648-DE5E-41B3-854F-E39AD1422C6E}" srcOrd="1" destOrd="0" presId="urn:microsoft.com/office/officeart/2005/8/layout/default"/>
    <dgm:cxn modelId="{2D487448-CDA3-4E9D-91F8-634CCDD75521}" type="presParOf" srcId="{FD2B5DB8-8E50-4502-A3A5-95BC6DA069C8}" destId="{BAECF5A6-C6EA-4B5F-9859-A606142318AC}" srcOrd="2" destOrd="0" presId="urn:microsoft.com/office/officeart/2005/8/layout/default"/>
    <dgm:cxn modelId="{3597116E-61A6-46F6-A35E-E3D006B735EE}" type="presParOf" srcId="{FD2B5DB8-8E50-4502-A3A5-95BC6DA069C8}" destId="{E3912D8B-180B-4762-B481-DFE4BDC68296}" srcOrd="3" destOrd="0" presId="urn:microsoft.com/office/officeart/2005/8/layout/default"/>
    <dgm:cxn modelId="{036620B7-3518-47FB-872C-86B9562AE348}" type="presParOf" srcId="{FD2B5DB8-8E50-4502-A3A5-95BC6DA069C8}" destId="{C858A040-FC27-4691-96C1-F4B669D9153C}" srcOrd="4" destOrd="0" presId="urn:microsoft.com/office/officeart/2005/8/layout/default"/>
    <dgm:cxn modelId="{AB7AC354-A6D0-437B-96E8-2462294766C2}" type="presParOf" srcId="{FD2B5DB8-8E50-4502-A3A5-95BC6DA069C8}" destId="{5D11C020-319B-4738-BA14-75BA7CADF89A}" srcOrd="5" destOrd="0" presId="urn:microsoft.com/office/officeart/2005/8/layout/default"/>
    <dgm:cxn modelId="{9F9278EC-F0FC-4D2F-A16C-14EE03EB0814}" type="presParOf" srcId="{FD2B5DB8-8E50-4502-A3A5-95BC6DA069C8}" destId="{7FB0B8E0-FD06-44A3-BDBF-AFA81845B6A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C796A-8B4C-462F-A879-6017458AC2A0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600" kern="1200" dirty="0">
              <a:hlinkClick xmlns:r="http://schemas.openxmlformats.org/officeDocument/2006/relationships" r:id="rId1"/>
            </a:rPr>
            <a:t>ENFOQUES, DIRECTRICES </a:t>
          </a:r>
          <a:r>
            <a:rPr lang="es-PE" sz="4600" kern="1200" dirty="0"/>
            <a:t>Y </a:t>
          </a:r>
          <a:r>
            <a:rPr lang="es-PE" sz="4600" kern="1200" dirty="0">
              <a:hlinkClick xmlns:r="http://schemas.openxmlformats.org/officeDocument/2006/relationships" r:id="rId2"/>
            </a:rPr>
            <a:t>LÍNEAS</a:t>
          </a:r>
          <a:endParaRPr lang="es-PE" sz="4600" kern="1200" dirty="0"/>
        </a:p>
      </dsp:txBody>
      <dsp:txXfrm>
        <a:off x="992" y="194138"/>
        <a:ext cx="3869531" cy="2321718"/>
      </dsp:txXfrm>
    </dsp:sp>
    <dsp:sp modelId="{BAECF5A6-C6EA-4B5F-9859-A606142318AC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5">
            <a:hueOff val="-871962"/>
            <a:satOff val="5188"/>
            <a:lumOff val="20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600" kern="1200" dirty="0"/>
            <a:t>ESQUEMA INNOVACIÓN</a:t>
          </a:r>
        </a:p>
      </dsp:txBody>
      <dsp:txXfrm>
        <a:off x="4257476" y="194138"/>
        <a:ext cx="3869531" cy="2321718"/>
      </dsp:txXfrm>
    </dsp:sp>
    <dsp:sp modelId="{C858A040-FC27-4691-96C1-F4B669D9153C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solidFill>
          <a:schemeClr val="accent5">
            <a:hueOff val="-1743925"/>
            <a:satOff val="10375"/>
            <a:lumOff val="41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600" kern="1200" dirty="0"/>
            <a:t>REGLAMENTO</a:t>
          </a:r>
        </a:p>
      </dsp:txBody>
      <dsp:txXfrm>
        <a:off x="992" y="2902810"/>
        <a:ext cx="3869531" cy="2321718"/>
      </dsp:txXfrm>
    </dsp:sp>
    <dsp:sp modelId="{7FB0B8E0-FD06-44A3-BDBF-AFA81845B6A9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600" kern="1200" dirty="0"/>
            <a:t>ESQUEMA DE TESIS</a:t>
          </a:r>
        </a:p>
      </dsp:txBody>
      <dsp:txXfrm>
        <a:off x="4257476" y="2902810"/>
        <a:ext cx="3869531" cy="2321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01:49:44.49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01:49:52.87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509 0,'0'1,"1"1,-1-1,0 0,1 0,-1 0,1 0,-1 0,1 1,0-1,-1 0,1 0,0 0,0 0,-1-1,1 1,0 0,0 0,0 0,0-1,0 1,0-1,2 2,32 12,-18-8,10 7,0-1,0-1,1-1,1-2,-1 0,1-2,58 4,-9-10,-22-1,0 3,0 2,93 19,-61-2,183 53,-227-62,0-1,1-3,88 5,-18-2,94 19,206 59,-382-79,47 23,-51-20,0-1,37 9,-58-19,-1 0,1 1,-1 0,0 0,0 1,0 0,0 0,-1 1,1 0,8 9,-13-13,-1 1,1-1,-1 1,0 0,0 0,1 0,-1 0,0 0,-1 0,1 0,0 0,-1 0,1 0,-1 0,1 0,-1 0,0 1,0-1,0 0,0 0,0 0,-1 0,1 1,-1-1,1 0,-1 0,0 0,0 0,0 0,0 0,0 0,0-1,0 1,-1 0,1 0,-1-1,1 1,-1-1,0 0,0 1,1-1,-5 2,-1 2,-1-1,-1 0,1 0,0-1,-1 0,0 0,0-1,1 0,-2-1,-11 1,-19 0,-41-4,42 0,-69-1,22-2,0 4,-1 4,-92 14,-103 32,179-37,1-5,-151-9,85-1,-809 3,971 0,-1 0,0-1,0 1,0-1,1-1,-1 1,0-1,1-1,0 1,-1-1,1 0,0 0,-6-5,4 1,1 1,0-1,1-1,-1 1,1-1,1 0,0 0,-8-17,1 1,1-1,1-1,1 0,1-1,2 1,0-1,2-1,-1-43,5 67,1 0,0 0,0 0,0 1,0-1,1 0,-1 1,1-1,0 1,0-1,0 1,1 0,-1 0,1 0,-1 0,1 0,0 1,0-1,1 1,-1 0,0 0,1 0,-1 0,8-2,8-2,1 0,-1 1,34-4,-36 7,75-8,1 5,165 12,-125 9,19 2,834-12,-544-9,-378 4,-9 0,58-6,-95 3,-1-1,1-1,-1 0,1-1,-1-1,-1-1,22-11,3-2,0 2,2 2,53-13,-48 15,-43 12,0 0,0 1,0 0,0 0,0 1,0-1,0 1,0 0,1 0,-1 1,0 0,0 0,0 0,0 0,-1 1,1-1,0 1,-1 1,6 2,-5-1,0 0,-1 1,0-1,0 1,0-1,0 1,-1 0,0 1,0-1,0 1,-1-1,1 1,-2 0,1 0,2 11,0 21,-1 0,-1 0,-6 57,0-20,4-62,0-1,-2 1,-4 20,-2-8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01:50:02.14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1,'5'0,"-1"1,0 0,1 0,-1 0,0 1,0-1,7 5,18 5,37-1,0-3,0-2,121-8,-52 0,-47 2,93 0,291 33,-330-10,270 6,-300-27,130 19,-46-5,239-12,-209-6,2508 3,-2672 3,81 14,31 2,-39-18,-82-3,0 3,-1 2,56 10,-44-1,0-4,68 1,132-11,-88-2,-128 3,-30 0,1 0,-1 1,1 1,-1 1,1 0,-1 2,21 6,-39-10,-1 0,1 0,0 0,-1 0,1 0,0 0,0 1,-1-1,1 0,0 0,0 0,-1 1,1-1,0 0,0 0,-1 1,1-1,0 0,0 0,0 1,0-1,0 0,-1 1,1-1,0 0,0 0,0 1,0-1,0 0,0 1,0-1,0 0,0 1,0-1,0 0,0 1,0-1,1 0,-1 0,0 1,0-1,0 0,0 1,0-1,1 0,-1 0,0 1,0-1,0 0,1 0,-1 0,0 1,0-1,1 0,-1 0,1 0,-34 6,-109 2,-179-12,104-15,-67-2,-1791 23,2033 0,1 3,0 1,-67 19,-42 8,41-13,67-11,-1-2,-47 3,-662-8,372-5,-994 3,1316 3,1 3,0 2,-78 21,37 2,72-21,-1-2,0 0,-1-2,-39 5,-213-10,130-4,139 3,-1 0,1-1,-1 0,-12-4,-1-3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19T01:50:12.50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19,'0'-1,"0"0,1 0,-1 0,0 0,1 0,-1 0,1 0,0 0,-1 0,1 1,0-1,0 0,-1 0,1 1,0-1,0 0,0 1,0-1,0 1,0-1,0 1,0-1,0 1,0 0,0 0,0-1,0 1,0 0,0 0,0 0,0 0,0 0,0 0,0 1,1-1,-1 0,1 1,52 10,-47-9,69 14,1-3,129 5,161-19,-156-3,772 4,-889 3,134 21,90 34,-311-56,79 13,161 6,90-22,-131-3,-138 4,640 24,-615-18,-54-4,-1 1,0 2,46 11,24 10,114 13,-84-17,-67-13,1-3,86-5,-84-2,131 16,-39 2,0-7,169-12,-110 0,-127 0,-39 0,1 2,0 3,76 13,-73-4,1-4,72 2,132-12,-89-2,-112 3,-35-1,0 2,0 1,53 8,-64 1,-31-2,-37 2,-345-3,215-10,-6746 3,6919-1,-1 1,0 0,0 0,1 1,-1-1,0 1,0 0,1 0,-1 1,1-1,-1 1,1 0,0 0,0 1,0-1,0 1,0 0,0 0,1 0,-1 0,1 1,0 0,0-1,0 1,1 0,-1 0,1 1,-2 6,0-4,-44 77,43-77,0 0,0-1,-1 1,0-1,-1 0,1-1,-1 0,0 0,-8 4,1 1,16-5,33-3,840 56,-805-49,644 68,-134-69,-328-11,4861 3,-5104 0,0 0,1 0,-1-1,19-5,-27 6,0 0,0 0,0-1,0 1,0-1,0 1,0-1,0 1,-1-1,1 0,0 1,0-1,0 0,-1 0,1 0,0 0,-1 1,1-1,-1 0,1 0,0-1,-1 0,0 0,-1 1,1-1,0 0,0 1,-1-1,1 0,-1 1,1-1,-1 1,0-1,1 0,-1 1,0 0,0-1,0 1,0 0,-2-2,-17-19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98E11-50D1-4CA3-84B2-36B08B99196A}" type="datetimeFigureOut">
              <a:rPr lang="es-PE" smtClean="0"/>
              <a:t>20/10/2022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0D26E-1DB5-4BCD-BAC2-2152F623E74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535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1820D-42A0-4938-BC6B-43C3789AB6A2}" type="datetime1">
              <a:rPr lang="es-PE" smtClean="0"/>
              <a:t>20/10/2022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798-26A4-4568-9B0D-AB4339861F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935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3E73-641C-43B0-9B07-385357DC8E9C}" type="datetime1">
              <a:rPr lang="es-PE" smtClean="0"/>
              <a:t>20/10/2022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798-26A4-4568-9B0D-AB4339861F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340644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3E73-641C-43B0-9B07-385357DC8E9C}" type="datetime1">
              <a:rPr lang="es-PE" smtClean="0"/>
              <a:t>20/10/2022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798-26A4-4568-9B0D-AB4339861F79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13124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3E73-641C-43B0-9B07-385357DC8E9C}" type="datetime1">
              <a:rPr lang="es-PE" smtClean="0"/>
              <a:t>20/10/2022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798-26A4-4568-9B0D-AB4339861F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823979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3E73-641C-43B0-9B07-385357DC8E9C}" type="datetime1">
              <a:rPr lang="es-PE" smtClean="0"/>
              <a:t>20/10/2022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798-26A4-4568-9B0D-AB4339861F79}" type="slidenum">
              <a:rPr lang="es-PE" smtClean="0"/>
              <a:t>‹Nº›</a:t>
            </a:fld>
            <a:endParaRPr lang="es-P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703889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3E73-641C-43B0-9B07-385357DC8E9C}" type="datetime1">
              <a:rPr lang="es-PE" smtClean="0"/>
              <a:t>20/10/2022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798-26A4-4568-9B0D-AB4339861F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384006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4E28-D38D-487E-8D34-677D940D56FB}" type="datetime1">
              <a:rPr lang="es-PE" smtClean="0"/>
              <a:t>20/10/2022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798-26A4-4568-9B0D-AB4339861F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5335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C3E8-3A57-49EA-B84A-6174DD20C0C2}" type="datetime1">
              <a:rPr lang="es-PE" smtClean="0"/>
              <a:t>20/10/2022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798-26A4-4568-9B0D-AB4339861F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610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01EA0-7C22-44A7-B089-0F574DDFD5A2}" type="datetime1">
              <a:rPr lang="es-PE" smtClean="0"/>
              <a:t>20/10/2022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798-26A4-4568-9B0D-AB4339861F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076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6755D-31D2-49B9-912C-455D1D94E1C9}" type="datetime1">
              <a:rPr lang="es-PE" smtClean="0"/>
              <a:t>20/10/2022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798-26A4-4568-9B0D-AB4339861F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3082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9DB4-51A3-4425-9376-3872B23F49F2}" type="datetime1">
              <a:rPr lang="es-PE" smtClean="0"/>
              <a:t>20/10/2022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798-26A4-4568-9B0D-AB4339861F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53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CFF0-F89C-4C44-8478-9CC44D516C86}" type="datetime1">
              <a:rPr lang="es-PE" smtClean="0"/>
              <a:t>20/10/2022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798-26A4-4568-9B0D-AB4339861F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460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BEA8-45A4-4294-8346-ADF8A94E5873}" type="datetime1">
              <a:rPr lang="es-PE" smtClean="0"/>
              <a:t>20/10/2022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798-26A4-4568-9B0D-AB4339861F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659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DD5C-5B26-467C-8E90-AB69A4EA9232}" type="datetime1">
              <a:rPr lang="es-PE" smtClean="0"/>
              <a:t>20/10/2022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798-26A4-4568-9B0D-AB4339861F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5514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79473-938A-48F9-B274-EC987392FC7F}" type="datetime1">
              <a:rPr lang="es-PE" smtClean="0"/>
              <a:t>20/10/2022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798-26A4-4568-9B0D-AB4339861F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746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798-26A4-4568-9B0D-AB4339861F79}" type="slidenum">
              <a:rPr lang="es-PE" smtClean="0"/>
              <a:t>‹Nº›</a:t>
            </a:fld>
            <a:endParaRPr lang="es-P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5AC0-7148-4334-B7A1-1130BB4A79C4}" type="datetime1">
              <a:rPr lang="es-PE" smtClean="0"/>
              <a:t>20/10/2022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06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33E73-641C-43B0-9B07-385357DC8E9C}" type="datetime1">
              <a:rPr lang="es-PE" smtClean="0"/>
              <a:t>20/10/2022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7BBC798-26A4-4568-9B0D-AB4339861F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975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91F5C-1C5E-B53B-3C1B-88F96E815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155" y="1286157"/>
            <a:ext cx="8435009" cy="1646302"/>
          </a:xfrm>
        </p:spPr>
        <p:txBody>
          <a:bodyPr>
            <a:noAutofit/>
          </a:bodyPr>
          <a:lstStyle/>
          <a:p>
            <a:pPr algn="ctr"/>
            <a:r>
              <a:rPr lang="es-MX" sz="40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ENCUENTRO MACRO REGIONAL NORTE DE INSTITUTOS Y ESCUELAS DE EDUACIÓN SUPERIOR PEDAGÓGICA – 2022</a:t>
            </a:r>
            <a:endParaRPr lang="es-PE" sz="40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4ED7A2-87F7-BEFA-5D6E-CAAF1ADD8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028907"/>
          </a:xfrm>
        </p:spPr>
        <p:txBody>
          <a:bodyPr>
            <a:normAutofit fontScale="92500"/>
          </a:bodyPr>
          <a:lstStyle/>
          <a:p>
            <a:pPr algn="ctr"/>
            <a:r>
              <a:rPr lang="es-MX" sz="2400" dirty="0"/>
              <a:t>PROCESO DE ADECUACIÓN DE INSTITUTOS A ESCUELAS DE EDUACIÓN SUPERIOR PEDAGÓGICA ¡UNA OPORTUNIDAD PARA MEJORAR!</a:t>
            </a:r>
            <a:endParaRPr lang="es-PE" sz="24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158364-ED77-C2BD-E08D-EF667DDD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798-26A4-4568-9B0D-AB4339861F79}" type="slidenum">
              <a:rPr lang="es-PE" smtClean="0"/>
              <a:t>1</a:t>
            </a:fld>
            <a:endParaRPr lang="es-PE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D0F804A-D0A0-72F8-34CC-419609BD3286}"/>
              </a:ext>
            </a:extLst>
          </p:cNvPr>
          <p:cNvSpPr txBox="1">
            <a:spLocks/>
          </p:cNvSpPr>
          <p:nvPr/>
        </p:nvSpPr>
        <p:spPr>
          <a:xfrm>
            <a:off x="1716156" y="5510005"/>
            <a:ext cx="9144000" cy="1028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Mesa 2: Condiciones Básicas de Calidad en la Investigación e innovación. EESPP “CHIMBOTE”</a:t>
            </a:r>
          </a:p>
          <a:p>
            <a:r>
              <a:rPr lang="es-MX" dirty="0"/>
              <a:t>Américo Roberto Yparraguirre Villanueva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7227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EE51A-E3BF-4BA7-8439-A66EF0B6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17430" y="6133292"/>
            <a:ext cx="1930879" cy="243400"/>
          </a:xfrm>
        </p:spPr>
        <p:txBody>
          <a:bodyPr>
            <a:no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Título del PowerPoint</a:t>
            </a:r>
            <a:endParaRPr lang="es-PE" sz="1100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0464EF-8578-4C89-8AC9-3068A2E9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1658" y="6046551"/>
            <a:ext cx="3033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C798-26A4-4568-9B0D-AB4339861F79}" type="slidenum">
              <a:rPr kumimoji="0" lang="es-P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40856C-B560-6594-8F29-E6E299EA1DDC}"/>
              </a:ext>
            </a:extLst>
          </p:cNvPr>
          <p:cNvSpPr txBox="1"/>
          <p:nvPr/>
        </p:nvSpPr>
        <p:spPr>
          <a:xfrm>
            <a:off x="553329" y="446324"/>
            <a:ext cx="10688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/>
              <a:t>ESTOS TRES PROCESOS ESTÁN CONTEMPLADOS EN LA MATRIZ </a:t>
            </a:r>
            <a:r>
              <a:rPr lang="es-PE" sz="2400" b="1" dirty="0"/>
              <a:t>DE CONDICIONES BÁSICAS DE CALIDAD PARA EESP PÚBLICAS (CBC-MV 22).</a:t>
            </a:r>
          </a:p>
          <a:p>
            <a:pPr algn="just"/>
            <a:endParaRPr lang="es-PE" sz="2400" b="1" dirty="0"/>
          </a:p>
          <a:p>
            <a:pPr algn="just"/>
            <a:r>
              <a:rPr lang="es-PE" sz="2400" b="1" dirty="0"/>
              <a:t>VEAMOS LOS MEDIOS DE VERIFICACIÓN (RVM N°097-2022-MINEDU):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C24DC4-E457-0FEE-1B42-347881BD1E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39" t="27682" r="21423" b="34351"/>
          <a:stretch/>
        </p:blipFill>
        <p:spPr>
          <a:xfrm>
            <a:off x="553329" y="2140165"/>
            <a:ext cx="10283505" cy="37822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5847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EE51A-E3BF-4BA7-8439-A66EF0B6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17430" y="6133292"/>
            <a:ext cx="1930879" cy="243400"/>
          </a:xfrm>
        </p:spPr>
        <p:txBody>
          <a:bodyPr>
            <a:no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Título del PowerPoint</a:t>
            </a:r>
            <a:endParaRPr lang="es-PE" sz="1100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0464EF-8578-4C89-8AC9-3068A2E9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4756" y="6046551"/>
            <a:ext cx="533000" cy="33014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C798-26A4-4568-9B0D-AB4339861F79}" type="slidenum">
              <a:rPr kumimoji="0" lang="es-P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4C0FA6-DE14-1CC3-E4C3-86A62D8C33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08" t="25424" r="23153" b="36814"/>
          <a:stretch/>
        </p:blipFill>
        <p:spPr>
          <a:xfrm>
            <a:off x="656332" y="1441551"/>
            <a:ext cx="10585326" cy="39748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014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EE51A-E3BF-4BA7-8439-A66EF0B6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17430" y="6133292"/>
            <a:ext cx="1930879" cy="243400"/>
          </a:xfrm>
        </p:spPr>
        <p:txBody>
          <a:bodyPr>
            <a:no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Título del PowerPoint</a:t>
            </a:r>
            <a:endParaRPr lang="es-PE" sz="1100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0464EF-8578-4C89-8AC9-3068A2E9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1658" y="6046551"/>
            <a:ext cx="3033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C798-26A4-4568-9B0D-AB4339861F79}" type="slidenum">
              <a:rPr kumimoji="0" lang="es-P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0B16634-0D7C-E80C-1522-123C82ADE791}"/>
              </a:ext>
            </a:extLst>
          </p:cNvPr>
          <p:cNvSpPr txBox="1"/>
          <p:nvPr/>
        </p:nvSpPr>
        <p:spPr>
          <a:xfrm>
            <a:off x="0" y="24293"/>
            <a:ext cx="12192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PE" sz="2000" b="1" dirty="0"/>
              <a:t>EN EL ANEXO 2 MATRIZ DE CONDICIONES BÁSICAS DE CALIDAD PARA EESP PÚBLICAS (p. 60), SE DETALLA LOS MEDIOS DE VERIFICACIÓN Y CRITERIOS DE CUMPLIMIENTO: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ADB0D519-D437-99EA-9D3F-CE7863F55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138660"/>
              </p:ext>
            </p:extLst>
          </p:nvPr>
        </p:nvGraphicFramePr>
        <p:xfrm>
          <a:off x="0" y="1344324"/>
          <a:ext cx="12192001" cy="5394960"/>
        </p:xfrm>
        <a:graphic>
          <a:graphicData uri="http://schemas.openxmlformats.org/drawingml/2006/table">
            <a:tbl>
              <a:tblPr firstRow="1" firstCol="1" bandRow="1"/>
              <a:tblGrid>
                <a:gridCol w="1445784">
                  <a:extLst>
                    <a:ext uri="{9D8B030D-6E8A-4147-A177-3AD203B41FA5}">
                      <a16:colId xmlns:a16="http://schemas.microsoft.com/office/drawing/2014/main" val="933732514"/>
                    </a:ext>
                  </a:extLst>
                </a:gridCol>
                <a:gridCol w="1881074">
                  <a:extLst>
                    <a:ext uri="{9D8B030D-6E8A-4147-A177-3AD203B41FA5}">
                      <a16:colId xmlns:a16="http://schemas.microsoft.com/office/drawing/2014/main" val="3898942824"/>
                    </a:ext>
                  </a:extLst>
                </a:gridCol>
                <a:gridCol w="1880228">
                  <a:extLst>
                    <a:ext uri="{9D8B030D-6E8A-4147-A177-3AD203B41FA5}">
                      <a16:colId xmlns:a16="http://schemas.microsoft.com/office/drawing/2014/main" val="2614712427"/>
                    </a:ext>
                  </a:extLst>
                </a:gridCol>
                <a:gridCol w="6984915">
                  <a:extLst>
                    <a:ext uri="{9D8B030D-6E8A-4147-A177-3AD203B41FA5}">
                      <a16:colId xmlns:a16="http://schemas.microsoft.com/office/drawing/2014/main" val="4232808615"/>
                    </a:ext>
                  </a:extLst>
                </a:gridCol>
              </a:tblGrid>
              <a:tr h="1533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COMPONENTE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1" marR="6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s-PE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1" marR="6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MEDIO DE VERIFICACIÓN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1" marR="6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 DE CUMPLIMIENTO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1" marR="6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305496"/>
                  </a:ext>
                </a:extLst>
              </a:tr>
              <a:tr h="401915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Desarrollo de la investigación e innovación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1" marR="6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2.1.1 La institución cuenta con instrumentos de gestión que evidencian el desarrollo de una política de investigación e innovación. La investigación e innovación prevista en dichos instrumentos de gestión se ajustan a la normativa interna de la institución, la Ley Nº30512 y la normativa vigente.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1" marR="6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MV 22: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utilizará el MV 1 (PEI)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lo que corresponde a la Política de investigación e innovación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1" marR="6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 22.1.: El PEI debe de contener una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sección que describa la política de investigación e innovación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la sede principal y, de corresponder, de las filiales, de acuerdo con la normativa aprobada por el Minedu.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 22.2.: La política de Investigación e Innovación institucional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debe contener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como mínimo: 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i) Enfoque y fundamentos, 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Líneas de investigación (con justificación)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Directrices fomento de la </a:t>
                      </a:r>
                      <a:r>
                        <a:rPr lang="es-ES" sz="14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investigación en docentes formadores</a:t>
                      </a: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</a:t>
                      </a: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Directrices para el fomento de la investigación </a:t>
                      </a:r>
                      <a:r>
                        <a:rPr lang="es-ES" sz="1400" b="1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estudiantes </a:t>
                      </a: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vinculados con el proceso formativo de cada ciclo y programas de estudios a licenciar, 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v) Directrices de resguardo de la integridad científica y propiedad intelectual. 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caso de nuevos programas, la información deberá considerar las modalidades del servicio educativo solicitadas.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 22.3.: La política de Investigación e Innovación del PEI debe estar alineada a las actividades de investigación e innovación en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Formación Inicial Docente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Profesional del Docente Formador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Formación Continua, de corresponder</a:t>
                      </a:r>
                      <a:endParaRPr lang="es-PE" sz="1400" b="1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Candara" panose="020E05020303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CC 22.4: Para nuevos programas, nuevas filiales y nuevos locales: la Política de Investigación e Innovación institucional deberá estar en correspondencia con el nuevo programa, nueva filial y/o nuevo local objeto de la solicitud.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1" marR="613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017982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CC12262D-B927-0917-2157-177A1B472692}"/>
              </a:ext>
            </a:extLst>
          </p:cNvPr>
          <p:cNvSpPr txBox="1"/>
          <p:nvPr/>
        </p:nvSpPr>
        <p:spPr>
          <a:xfrm>
            <a:off x="0" y="832050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El medio de verificación 22 compete a todos: Nuevas escuelas, Adecuación, Nuevos programas, Nuevas filiales, Nuevos locales.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449208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EE51A-E3BF-4BA7-8439-A66EF0B6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17430" y="6133292"/>
            <a:ext cx="1930879" cy="243400"/>
          </a:xfrm>
        </p:spPr>
        <p:txBody>
          <a:bodyPr>
            <a:no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Título del PowerPoint</a:t>
            </a:r>
            <a:endParaRPr lang="es-PE" sz="1100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0464EF-8578-4C89-8AC9-3068A2E9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1657" y="6046551"/>
            <a:ext cx="420459" cy="33014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C798-26A4-4568-9B0D-AB4339861F79}" type="slidenum">
              <a:rPr kumimoji="0" lang="es-P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4F4A91-8EF4-5C10-4ACA-F0BC8715FE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62" t="24193" r="9307" b="41739"/>
          <a:stretch/>
        </p:blipFill>
        <p:spPr>
          <a:xfrm>
            <a:off x="365760" y="1406769"/>
            <a:ext cx="11296355" cy="43574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D6E3B1A-BDF5-6B6F-19CE-06378BD81137}"/>
              </a:ext>
            </a:extLst>
          </p:cNvPr>
          <p:cNvSpPr txBox="1"/>
          <p:nvPr/>
        </p:nvSpPr>
        <p:spPr>
          <a:xfrm>
            <a:off x="365760" y="590843"/>
            <a:ext cx="1129635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/>
              <a:t>LOS MV 23 Y MV 24, CORRESPONDEN A LOS IESP QUE SE ADECUAN A EESP, ASÍ COMO PARA LAS NUEVAS ESCUELAS QUE SE QUIERAN CREAR: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423594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6B179-7E7B-7672-D371-0DE7A7D6A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solidFill>
                  <a:schemeClr val="accent2">
                    <a:lumMod val="75000"/>
                  </a:schemeClr>
                </a:solidFill>
              </a:rPr>
              <a:t>CRITERIO DE CUMPLIMIENTO 22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B1D02D-D428-2F66-7B21-B55B76CA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798-26A4-4568-9B0D-AB4339861F79}" type="slidenum">
              <a:rPr lang="es-PE" smtClean="0"/>
              <a:t>14</a:t>
            </a:fld>
            <a:endParaRPr lang="es-PE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68E323F6-BC9B-7339-EC69-EBEFDB7C3D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6504308"/>
              </p:ext>
            </p:extLst>
          </p:nvPr>
        </p:nvGraphicFramePr>
        <p:xfrm>
          <a:off x="2533684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1809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CFC34-2934-37E3-9797-AA5C95454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>
                <a:solidFill>
                  <a:schemeClr val="accent2">
                    <a:lumMod val="75000"/>
                  </a:schemeClr>
                </a:solidFill>
              </a:rPr>
              <a:t>Otros beneficios de realizar investigaciones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DBA1DC4-22A1-8C92-1D91-DC71B5318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34992"/>
            <a:ext cx="4117848" cy="4351338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963ADA-20FD-4CF2-3BF5-B03E5CB3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798-26A4-4568-9B0D-AB4339861F79}" type="slidenum">
              <a:rPr lang="es-PE" smtClean="0"/>
              <a:t>15</a:t>
            </a:fld>
            <a:endParaRPr lang="es-PE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55ADE8-4F53-F2DE-FC4D-32EB2D256A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9"/>
          <a:stretch/>
        </p:blipFill>
        <p:spPr>
          <a:xfrm>
            <a:off x="3962400" y="1724521"/>
            <a:ext cx="7329396" cy="48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36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408EC-6ABF-9E46-A3F9-120E4228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ALGO PARA LOGRAR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B29005-E9F9-DA25-2C19-5E91FC85A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7253"/>
            <a:ext cx="8596668" cy="4504110"/>
          </a:xfrm>
        </p:spPr>
        <p:txBody>
          <a:bodyPr>
            <a:normAutofit fontScale="92500" lnSpcReduction="20000"/>
          </a:bodyPr>
          <a:lstStyle/>
          <a:p>
            <a:r>
              <a:rPr lang="es-PE" sz="2800" dirty="0"/>
              <a:t>Exclusividad del personal nombrado</a:t>
            </a:r>
          </a:p>
          <a:p>
            <a:r>
              <a:rPr lang="es-PE" sz="2800" dirty="0"/>
              <a:t>Buen clima institucional</a:t>
            </a:r>
          </a:p>
          <a:p>
            <a:r>
              <a:rPr lang="es-PE" sz="2800" dirty="0"/>
              <a:t>Identidad y compromiso</a:t>
            </a:r>
          </a:p>
          <a:p>
            <a:r>
              <a:rPr lang="es-PE" sz="2800" dirty="0"/>
              <a:t> Trabajo colaborativo</a:t>
            </a:r>
          </a:p>
          <a:p>
            <a:r>
              <a:rPr lang="es-PE" sz="2800" dirty="0"/>
              <a:t>Espacios y tiempos para el trabajo institucional</a:t>
            </a:r>
          </a:p>
          <a:p>
            <a:r>
              <a:rPr lang="es-PE" sz="2800" dirty="0"/>
              <a:t>Delegación y cumplimiento de funciones</a:t>
            </a:r>
          </a:p>
          <a:p>
            <a:pPr algn="ctr"/>
            <a:endParaRPr lang="es-PE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PE" sz="2400" dirty="0">
                <a:solidFill>
                  <a:schemeClr val="accent2">
                    <a:lumMod val="75000"/>
                  </a:schemeClr>
                </a:solidFill>
              </a:rPr>
              <a:t>Querer es poder, que no debemos desperdícialo</a:t>
            </a:r>
          </a:p>
          <a:p>
            <a:pPr marL="0" indent="0" algn="ctr">
              <a:buNone/>
            </a:pPr>
            <a:endParaRPr lang="es-PE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PE" sz="2400">
                <a:solidFill>
                  <a:schemeClr val="accent2">
                    <a:lumMod val="75000"/>
                  </a:schemeClr>
                </a:solidFill>
              </a:rPr>
              <a:t> ¡GRACIAS!</a:t>
            </a:r>
            <a:endParaRPr lang="es-PE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4BBEF8-067E-0F43-3611-6DE96EB4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C798-26A4-4568-9B0D-AB4339861F79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35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98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884B2-683E-4CEB-BE74-6F245136F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3267"/>
            <a:ext cx="9144000" cy="238760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s-MX" sz="4800" dirty="0">
                <a:solidFill>
                  <a:srgbClr val="003F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 BÁSICAS DE CALIDAD EN INVESTIGACIÓN E INNOVACIÓN</a:t>
            </a:r>
            <a:endParaRPr lang="es-PE" sz="4800" dirty="0">
              <a:solidFill>
                <a:srgbClr val="003F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7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EE51A-E3BF-4BA7-8439-A66EF0B6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96942" y="6089921"/>
            <a:ext cx="5484587" cy="278384"/>
          </a:xfrm>
        </p:spPr>
        <p:txBody>
          <a:bodyPr>
            <a:noAutofit/>
          </a:bodyPr>
          <a:lstStyle/>
          <a:p>
            <a:r>
              <a:rPr lang="es-MX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CONDICIONES BÁSICAS DE CALIDAD EN INVESTIGACIÓN E INNOVACIÓN</a:t>
            </a:r>
            <a:endParaRPr lang="es-PE" sz="1100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0464EF-8578-4C89-8AC9-3068A2E9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1658" y="6046551"/>
            <a:ext cx="303362" cy="365125"/>
          </a:xfrm>
        </p:spPr>
        <p:txBody>
          <a:bodyPr/>
          <a:lstStyle/>
          <a:p>
            <a:fld id="{87BBC798-26A4-4568-9B0D-AB4339861F79}" type="slidenum">
              <a:rPr lang="es-PE" sz="1800" b="1" smtClean="0"/>
              <a:t>4</a:t>
            </a:fld>
            <a:endParaRPr lang="es-PE" sz="1800" b="1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8571F76-BF5B-8A91-79F5-9ED9F78A5DEF}"/>
              </a:ext>
            </a:extLst>
          </p:cNvPr>
          <p:cNvSpPr txBox="1">
            <a:spLocks/>
          </p:cNvSpPr>
          <p:nvPr/>
        </p:nvSpPr>
        <p:spPr>
          <a:xfrm>
            <a:off x="517710" y="192243"/>
            <a:ext cx="4372341" cy="61917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5000" b="0" i="0" u="none" strike="noStrike" kern="1200" cap="all" spc="10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LICENCIAMIENTO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ECF20A-DD7E-550C-6FAC-2AF610808254}"/>
              </a:ext>
            </a:extLst>
          </p:cNvPr>
          <p:cNvPicPr/>
          <p:nvPr/>
        </p:nvPicPr>
        <p:blipFill rotWithShape="1">
          <a:blip r:embed="rId3"/>
          <a:srcRect l="36689" t="28551" r="31738" b="23181"/>
          <a:stretch/>
        </p:blipFill>
        <p:spPr bwMode="auto">
          <a:xfrm>
            <a:off x="517711" y="1073408"/>
            <a:ext cx="4672853" cy="4843463"/>
          </a:xfrm>
          <a:prstGeom prst="rect">
            <a:avLst/>
          </a:prstGeom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623DB2B-B623-32C8-0791-20B75C9D37B7}"/>
              </a:ext>
            </a:extLst>
          </p:cNvPr>
          <p:cNvSpPr txBox="1"/>
          <p:nvPr/>
        </p:nvSpPr>
        <p:spPr>
          <a:xfrm>
            <a:off x="5409398" y="166528"/>
            <a:ext cx="5983941" cy="64633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</a:rPr>
              <a:t>LEY 30512, LEY DE INSTITUTOS Y ESCUELAS DE EDUCACIÓN SUPERIOR Y DE LA CARRERA PÚBLICA DE SUS DOCENTES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ECB8B6-943D-88CF-A592-EE653715FCAF}"/>
              </a:ext>
            </a:extLst>
          </p:cNvPr>
          <p:cNvPicPr/>
          <p:nvPr/>
        </p:nvPicPr>
        <p:blipFill rotWithShape="1">
          <a:blip r:embed="rId4"/>
          <a:srcRect l="37041" t="26355" r="31915" b="16231"/>
          <a:stretch/>
        </p:blipFill>
        <p:spPr bwMode="auto">
          <a:xfrm>
            <a:off x="6320118" y="1073407"/>
            <a:ext cx="4760258" cy="4843464"/>
          </a:xfrm>
          <a:prstGeom prst="rect">
            <a:avLst/>
          </a:prstGeom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lecha derecha 9">
            <a:extLst>
              <a:ext uri="{FF2B5EF4-FFF2-40B4-BE49-F238E27FC236}">
                <a16:creationId xmlns:a16="http://schemas.microsoft.com/office/drawing/2014/main" id="{F6AB1559-E09D-499B-B7A6-D8E921C085FD}"/>
              </a:ext>
            </a:extLst>
          </p:cNvPr>
          <p:cNvSpPr/>
          <p:nvPr/>
        </p:nvSpPr>
        <p:spPr>
          <a:xfrm>
            <a:off x="5410200" y="2305878"/>
            <a:ext cx="685800" cy="282388"/>
          </a:xfrm>
          <a:prstGeom prst="rightArrow">
            <a:avLst/>
          </a:prstGeom>
          <a:solidFill>
            <a:srgbClr val="1CADE4"/>
          </a:solidFill>
          <a:ln w="15875" cap="flat" cmpd="sng" algn="ctr">
            <a:solidFill>
              <a:srgbClr val="1CADE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86D12ED-C51E-0C45-FD3F-DB934F62D6BB}"/>
              </a:ext>
            </a:extLst>
          </p:cNvPr>
          <p:cNvCxnSpPr>
            <a:cxnSpLocks/>
          </p:cNvCxnSpPr>
          <p:nvPr/>
        </p:nvCxnSpPr>
        <p:spPr>
          <a:xfrm>
            <a:off x="6281529" y="2305878"/>
            <a:ext cx="479884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71B5D16-D21B-4FDD-3AE0-BABFB3643FC3}"/>
              </a:ext>
            </a:extLst>
          </p:cNvPr>
          <p:cNvCxnSpPr>
            <a:cxnSpLocks/>
          </p:cNvCxnSpPr>
          <p:nvPr/>
        </p:nvCxnSpPr>
        <p:spPr>
          <a:xfrm>
            <a:off x="6320118" y="2711497"/>
            <a:ext cx="479884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05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EE51A-E3BF-4BA7-8439-A66EF0B6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17430" y="6133292"/>
            <a:ext cx="1930879" cy="243400"/>
          </a:xfrm>
        </p:spPr>
        <p:txBody>
          <a:bodyPr>
            <a:no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Título del PowerPoint</a:t>
            </a:r>
            <a:endParaRPr lang="es-PE" sz="1100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0464EF-8578-4C89-8AC9-3068A2E9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1658" y="6046551"/>
            <a:ext cx="303362" cy="365125"/>
          </a:xfrm>
        </p:spPr>
        <p:txBody>
          <a:bodyPr/>
          <a:lstStyle/>
          <a:p>
            <a:fld id="{87BBC798-26A4-4568-9B0D-AB4339861F79}" type="slidenum">
              <a:rPr lang="es-PE" sz="1800" b="1" smtClean="0"/>
              <a:t>5</a:t>
            </a:fld>
            <a:endParaRPr lang="es-PE" sz="1800" b="1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4D59A8C-DA4C-84D1-0707-8AB807E8B56A}"/>
              </a:ext>
            </a:extLst>
          </p:cNvPr>
          <p:cNvSpPr txBox="1">
            <a:spLocks/>
          </p:cNvSpPr>
          <p:nvPr/>
        </p:nvSpPr>
        <p:spPr>
          <a:xfrm>
            <a:off x="379830" y="1593925"/>
            <a:ext cx="4515727" cy="2110153"/>
          </a:xfrm>
          <a:prstGeom prst="rect">
            <a:avLst/>
          </a:prstGeom>
          <a:solidFill>
            <a:srgbClr val="DFE3E5"/>
          </a:solidFill>
          <a:ln>
            <a:solidFill>
              <a:sysClr val="windowText" lastClr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5000" b="0" i="0" u="none" strike="noStrike" kern="1200" cap="all" spc="100" normalizeH="0" baseline="0" noProof="0" dirty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+mj-cs"/>
              </a:rPr>
              <a:t>MODIFICACIONES CON EL DECRETO DE URGENCIAS 017-2020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A304C14-4F6F-9A73-E264-12E3BAF96401}"/>
              </a:ext>
            </a:extLst>
          </p:cNvPr>
          <p:cNvPicPr/>
          <p:nvPr/>
        </p:nvPicPr>
        <p:blipFill rotWithShape="1">
          <a:blip r:embed="rId3"/>
          <a:srcRect l="36263" t="22163" r="39295" b="18729"/>
          <a:stretch/>
        </p:blipFill>
        <p:spPr bwMode="auto">
          <a:xfrm>
            <a:off x="5359791" y="123650"/>
            <a:ext cx="5749200" cy="5922901"/>
          </a:xfrm>
          <a:prstGeom prst="rect">
            <a:avLst/>
          </a:prstGeom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F79431AB-65B4-EF13-D4A7-9178D3841CFA}"/>
              </a:ext>
            </a:extLst>
          </p:cNvPr>
          <p:cNvSpPr/>
          <p:nvPr/>
        </p:nvSpPr>
        <p:spPr>
          <a:xfrm>
            <a:off x="5050302" y="2160563"/>
            <a:ext cx="61897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0850BA4F-B3DE-B819-A5A1-65AD26428B0E}"/>
              </a:ext>
            </a:extLst>
          </p:cNvPr>
          <p:cNvSpPr/>
          <p:nvPr/>
        </p:nvSpPr>
        <p:spPr>
          <a:xfrm>
            <a:off x="5050302" y="5353930"/>
            <a:ext cx="618978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607721-3D4F-AD06-3F80-BED382EF9975}"/>
              </a:ext>
            </a:extLst>
          </p:cNvPr>
          <p:cNvSpPr txBox="1"/>
          <p:nvPr/>
        </p:nvSpPr>
        <p:spPr>
          <a:xfrm>
            <a:off x="886265" y="4178105"/>
            <a:ext cx="3559126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 5 CONDICIONES BÁSICAS DE CALIDAD SE PASAN A CONSIDERAR 7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90908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EE51A-E3BF-4BA7-8439-A66EF0B6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17430" y="6133292"/>
            <a:ext cx="1930879" cy="243400"/>
          </a:xfrm>
        </p:spPr>
        <p:txBody>
          <a:bodyPr>
            <a:no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Título del PowerPoint</a:t>
            </a:r>
            <a:endParaRPr lang="es-PE" sz="1100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0464EF-8578-4C89-8AC9-3068A2E9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1658" y="6046551"/>
            <a:ext cx="303362" cy="365125"/>
          </a:xfrm>
        </p:spPr>
        <p:txBody>
          <a:bodyPr/>
          <a:lstStyle/>
          <a:p>
            <a:fld id="{87BBC798-26A4-4568-9B0D-AB4339861F79}" type="slidenum">
              <a:rPr lang="es-PE" sz="1800" b="1" smtClean="0"/>
              <a:t>6</a:t>
            </a:fld>
            <a:endParaRPr lang="es-PE" sz="18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915836-1B60-B895-F204-1EF011EF0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48" t="28677" r="13139" b="5147"/>
          <a:stretch/>
        </p:blipFill>
        <p:spPr>
          <a:xfrm>
            <a:off x="531082" y="222304"/>
            <a:ext cx="10554260" cy="577779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5396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EE51A-E3BF-4BA7-8439-A66EF0B6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17430" y="6133292"/>
            <a:ext cx="1930879" cy="243400"/>
          </a:xfrm>
        </p:spPr>
        <p:txBody>
          <a:bodyPr>
            <a:no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Título del PowerPoint</a:t>
            </a:r>
            <a:endParaRPr lang="es-PE" sz="1100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0464EF-8578-4C89-8AC9-3068A2E9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1658" y="6046551"/>
            <a:ext cx="3033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C798-26A4-4568-9B0D-AB4339861F79}" type="slidenum">
              <a:rPr kumimoji="0" lang="es-P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D36831C-7EBB-2BBC-10B6-63970B2C2458}"/>
              </a:ext>
            </a:extLst>
          </p:cNvPr>
          <p:cNvSpPr/>
          <p:nvPr/>
        </p:nvSpPr>
        <p:spPr>
          <a:xfrm>
            <a:off x="1941342" y="1111348"/>
            <a:ext cx="8623495" cy="33199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/>
              <a:t>RECORDEMOS QUE LA RM </a:t>
            </a:r>
            <a:r>
              <a:rPr lang="es-MX" sz="3200" dirty="0" err="1"/>
              <a:t>N°</a:t>
            </a:r>
            <a:r>
              <a:rPr lang="es-MX" sz="3200" dirty="0"/>
              <a:t> 570-18-MINEDU, ESTABLECE EL MODELO DE SERVICIO EDUCATIVO PARA LAS ESCUELAS DE EDUCACIÓN SUPERIOR PEDAGÓGICA, EN LA QUE SE CONSIDERA SUBCOMPONENTES, MACROPROCESOS Y PROCESOS.  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364549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EE51A-E3BF-4BA7-8439-A66EF0B6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17430" y="6133292"/>
            <a:ext cx="1930879" cy="243400"/>
          </a:xfrm>
        </p:spPr>
        <p:txBody>
          <a:bodyPr>
            <a:no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Título del PowerPoint</a:t>
            </a:r>
            <a:endParaRPr lang="es-PE" sz="1100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0464EF-8578-4C89-8AC9-3068A2E9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1658" y="6046551"/>
            <a:ext cx="303362" cy="365125"/>
          </a:xfrm>
        </p:spPr>
        <p:txBody>
          <a:bodyPr/>
          <a:lstStyle/>
          <a:p>
            <a:fld id="{87BBC798-26A4-4568-9B0D-AB4339861F79}" type="slidenum">
              <a:rPr lang="es-PE" sz="1800" b="1" smtClean="0"/>
              <a:t>8</a:t>
            </a:fld>
            <a:endParaRPr lang="es-PE" sz="18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05E1FE-E1B2-BD93-9884-92B0359E69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0" t="14124" r="18750" b="11496"/>
          <a:stretch/>
        </p:blipFill>
        <p:spPr>
          <a:xfrm>
            <a:off x="193964" y="0"/>
            <a:ext cx="11804072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B19B06B3-BB6D-4B88-214B-DC9194DD1128}"/>
                  </a:ext>
                </a:extLst>
              </p14:cNvPr>
              <p14:cNvContentPartPr/>
              <p14:nvPr/>
            </p14:nvContentPartPr>
            <p14:xfrm>
              <a:off x="8313785" y="2222585"/>
              <a:ext cx="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B19B06B3-BB6D-4B88-214B-DC9194DD11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23785" y="2042585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C1FBF582-8281-DCA2-8D9B-C279C4BCE42B}"/>
                  </a:ext>
                </a:extLst>
              </p14:cNvPr>
              <p14:cNvContentPartPr/>
              <p14:nvPr/>
            </p14:nvContentPartPr>
            <p14:xfrm>
              <a:off x="8130545" y="2208185"/>
              <a:ext cx="1143000" cy="26964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C1FBF582-8281-DCA2-8D9B-C279C4BCE4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0905" y="2028185"/>
                <a:ext cx="132264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98C7FE88-9B25-D55B-273E-B059F0BEF810}"/>
                  </a:ext>
                </a:extLst>
              </p14:cNvPr>
              <p14:cNvContentPartPr/>
              <p14:nvPr/>
            </p14:nvContentPartPr>
            <p14:xfrm>
              <a:off x="6175385" y="3403745"/>
              <a:ext cx="2709720" cy="17028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98C7FE88-9B25-D55B-273E-B059F0BEF8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85385" y="3224105"/>
                <a:ext cx="288936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7A4F8229-AC8D-9563-2FAD-B832962297E9}"/>
                  </a:ext>
                </a:extLst>
              </p14:cNvPr>
              <p14:cNvContentPartPr/>
              <p14:nvPr/>
            </p14:nvContentPartPr>
            <p14:xfrm>
              <a:off x="6301745" y="4311665"/>
              <a:ext cx="2858040" cy="30384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7A4F8229-AC8D-9563-2FAD-B832962297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12105" y="4131665"/>
                <a:ext cx="3037680" cy="66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170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EE51A-E3BF-4BA7-8439-A66EF0B6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17430" y="6133292"/>
            <a:ext cx="1930879" cy="243400"/>
          </a:xfrm>
        </p:spPr>
        <p:txBody>
          <a:bodyPr>
            <a:noAutofit/>
          </a:bodyPr>
          <a:lstStyle/>
          <a:p>
            <a:r>
              <a:rPr lang="es-MX" sz="1100" dirty="0">
                <a:solidFill>
                  <a:schemeClr val="bg1"/>
                </a:solidFill>
              </a:rPr>
              <a:t>Título del PowerPoint</a:t>
            </a:r>
            <a:endParaRPr lang="es-PE" sz="1100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0464EF-8578-4C89-8AC9-3068A2E9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1658" y="6046551"/>
            <a:ext cx="30336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BBC798-26A4-4568-9B0D-AB4339861F79}" type="slidenum">
              <a:rPr kumimoji="0" lang="es-PE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3CB7333-63F8-65BA-B636-4FA923043798}"/>
              </a:ext>
            </a:extLst>
          </p:cNvPr>
          <p:cNvSpPr/>
          <p:nvPr/>
        </p:nvSpPr>
        <p:spPr>
          <a:xfrm>
            <a:off x="520505" y="604912"/>
            <a:ext cx="11169747" cy="844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SUBCOMPONENTE MISIONAL</a:t>
            </a:r>
            <a:endParaRPr lang="es-PE" sz="3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B1FAA1D-F782-57F3-241F-0FB2F1EDC40A}"/>
              </a:ext>
            </a:extLst>
          </p:cNvPr>
          <p:cNvSpPr/>
          <p:nvPr/>
        </p:nvSpPr>
        <p:spPr>
          <a:xfrm>
            <a:off x="520504" y="1885070"/>
            <a:ext cx="3390314" cy="6893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GESTIÓN DE LA FORMACIÓN INICIAL</a:t>
            </a:r>
            <a:endParaRPr lang="es-PE" sz="2400" b="1" dirty="0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DD46D04-1400-FC99-FAD2-C9DFD4205CFC}"/>
              </a:ext>
            </a:extLst>
          </p:cNvPr>
          <p:cNvSpPr/>
          <p:nvPr/>
        </p:nvSpPr>
        <p:spPr>
          <a:xfrm>
            <a:off x="4304714" y="1885070"/>
            <a:ext cx="3601329" cy="6893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GESTIÓN DEL DESARROLLO PROFESIONAL</a:t>
            </a:r>
            <a:endParaRPr lang="es-PE" sz="2400" b="1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652228-7642-4849-3961-1FDD640D22B3}"/>
              </a:ext>
            </a:extLst>
          </p:cNvPr>
          <p:cNvSpPr/>
          <p:nvPr/>
        </p:nvSpPr>
        <p:spPr>
          <a:xfrm>
            <a:off x="8281182" y="1885070"/>
            <a:ext cx="3390314" cy="6893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GESTIÓN DE LA FORMACIÓN CONTINUA</a:t>
            </a:r>
            <a:endParaRPr lang="es-PE" sz="2400" b="1" dirty="0">
              <a:solidFill>
                <a:schemeClr val="tx1"/>
              </a:solidFill>
            </a:endParaRP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E41D0E1C-6FD6-5CF4-DB1B-0EE1A1258865}"/>
              </a:ext>
            </a:extLst>
          </p:cNvPr>
          <p:cNvSpPr/>
          <p:nvPr/>
        </p:nvSpPr>
        <p:spPr>
          <a:xfrm>
            <a:off x="2139461" y="1448972"/>
            <a:ext cx="152400" cy="4360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6BC24328-4547-D8A9-240F-CD3C7C8D9C92}"/>
              </a:ext>
            </a:extLst>
          </p:cNvPr>
          <p:cNvSpPr/>
          <p:nvPr/>
        </p:nvSpPr>
        <p:spPr>
          <a:xfrm>
            <a:off x="5934221" y="1448972"/>
            <a:ext cx="171157" cy="4360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CAC1EFCA-2DD5-D90B-2FFC-92058B34AD57}"/>
              </a:ext>
            </a:extLst>
          </p:cNvPr>
          <p:cNvSpPr/>
          <p:nvPr/>
        </p:nvSpPr>
        <p:spPr>
          <a:xfrm>
            <a:off x="9845040" y="1448972"/>
            <a:ext cx="171155" cy="4360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AF65ED6-2A70-1CBA-5C9B-6AF4B871DF0B}"/>
              </a:ext>
            </a:extLst>
          </p:cNvPr>
          <p:cNvSpPr/>
          <p:nvPr/>
        </p:nvSpPr>
        <p:spPr>
          <a:xfrm>
            <a:off x="520504" y="3261247"/>
            <a:ext cx="3390314" cy="689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INVESTIGACIÓN E INNOVACIÓN</a:t>
            </a:r>
            <a:endParaRPr lang="es-PE" sz="2400" b="1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935F43C-5453-1A87-3B07-5E263B38D43B}"/>
              </a:ext>
            </a:extLst>
          </p:cNvPr>
          <p:cNvSpPr/>
          <p:nvPr/>
        </p:nvSpPr>
        <p:spPr>
          <a:xfrm>
            <a:off x="8281182" y="3261247"/>
            <a:ext cx="3390314" cy="689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INVESTIGACIÓN E INNOVACIÓN EN LA F.C.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63AC5C79-B87A-278C-ECFC-388AB510D0A4}"/>
              </a:ext>
            </a:extLst>
          </p:cNvPr>
          <p:cNvSpPr/>
          <p:nvPr/>
        </p:nvSpPr>
        <p:spPr>
          <a:xfrm>
            <a:off x="4304714" y="3279892"/>
            <a:ext cx="3390314" cy="689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INVESTIGACIÓN E INNOVACIÓN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7FA65D3A-8629-EC7E-57E2-4F77E07F3306}"/>
              </a:ext>
            </a:extLst>
          </p:cNvPr>
          <p:cNvSpPr/>
          <p:nvPr/>
        </p:nvSpPr>
        <p:spPr>
          <a:xfrm>
            <a:off x="9890761" y="2715014"/>
            <a:ext cx="171155" cy="4360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6F7D7240-FC42-5D25-69FA-D03D2C66C210}"/>
              </a:ext>
            </a:extLst>
          </p:cNvPr>
          <p:cNvSpPr/>
          <p:nvPr/>
        </p:nvSpPr>
        <p:spPr>
          <a:xfrm>
            <a:off x="5934223" y="2699768"/>
            <a:ext cx="171155" cy="4360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4AE4A881-F4A3-B384-28C8-E12B01775839}"/>
              </a:ext>
            </a:extLst>
          </p:cNvPr>
          <p:cNvSpPr/>
          <p:nvPr/>
        </p:nvSpPr>
        <p:spPr>
          <a:xfrm>
            <a:off x="2104292" y="2699768"/>
            <a:ext cx="171155" cy="4360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3546A7B5-0AA4-B5D1-5D24-994F683DD040}"/>
              </a:ext>
            </a:extLst>
          </p:cNvPr>
          <p:cNvSpPr/>
          <p:nvPr/>
        </p:nvSpPr>
        <p:spPr>
          <a:xfrm>
            <a:off x="2120706" y="4134390"/>
            <a:ext cx="171155" cy="4360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5D1AA7CA-67B8-6C23-F8E8-6253351A7278}"/>
              </a:ext>
            </a:extLst>
          </p:cNvPr>
          <p:cNvSpPr/>
          <p:nvPr/>
        </p:nvSpPr>
        <p:spPr>
          <a:xfrm>
            <a:off x="9916553" y="4074766"/>
            <a:ext cx="171155" cy="4360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E893A01F-B475-9F89-608C-01E0CC91ECD8}"/>
              </a:ext>
            </a:extLst>
          </p:cNvPr>
          <p:cNvSpPr/>
          <p:nvPr/>
        </p:nvSpPr>
        <p:spPr>
          <a:xfrm>
            <a:off x="5961182" y="4184882"/>
            <a:ext cx="171155" cy="43609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61AA0AC-BEBD-561C-1D44-BEFDEBA0709F}"/>
              </a:ext>
            </a:extLst>
          </p:cNvPr>
          <p:cNvSpPr/>
          <p:nvPr/>
        </p:nvSpPr>
        <p:spPr>
          <a:xfrm>
            <a:off x="717430" y="4637423"/>
            <a:ext cx="3193388" cy="1261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ESTUDIANTES FID QUE CURSAN LOS 5 AÑOS DE ESTUDIO</a:t>
            </a:r>
            <a:endParaRPr lang="es-PE" b="1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EE1A5E5-1A25-2A76-70D2-325567E1742F}"/>
              </a:ext>
            </a:extLst>
          </p:cNvPr>
          <p:cNvSpPr/>
          <p:nvPr/>
        </p:nvSpPr>
        <p:spPr>
          <a:xfrm>
            <a:off x="8294066" y="4674900"/>
            <a:ext cx="3377429" cy="1261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ESTUDIANTES DE PROFESIONALIZACIÓN, DIPLOMADOS, ESPECIALIZACIONES.</a:t>
            </a:r>
            <a:endParaRPr lang="es-PE" b="1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4A00FD62-9AC9-2AA9-A908-27E0EC8DA168}"/>
              </a:ext>
            </a:extLst>
          </p:cNvPr>
          <p:cNvSpPr/>
          <p:nvPr/>
        </p:nvSpPr>
        <p:spPr>
          <a:xfrm>
            <a:off x="4267189" y="4674900"/>
            <a:ext cx="3193388" cy="1261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DOCENTES FORMADORES DE LAS ESCUELAS PEDAGÓGICAS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0803077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390</TotalTime>
  <Words>707</Words>
  <Application>Microsoft Office PowerPoint</Application>
  <PresentationFormat>Panorámica</PresentationFormat>
  <Paragraphs>84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Aharoni</vt:lpstr>
      <vt:lpstr>Arial</vt:lpstr>
      <vt:lpstr>Calibri</vt:lpstr>
      <vt:lpstr>Candara</vt:lpstr>
      <vt:lpstr>Trebuchet MS</vt:lpstr>
      <vt:lpstr>Tw Cen MT</vt:lpstr>
      <vt:lpstr>Tw Cen MT Condensed</vt:lpstr>
      <vt:lpstr>Wingdings 3</vt:lpstr>
      <vt:lpstr>Faceta</vt:lpstr>
      <vt:lpstr>ENCUENTRO MACRO REGIONAL NORTE DE INSTITUTOS Y ESCUELAS DE EDUACIÓN SUPERIOR PEDAGÓGICA – 2022</vt:lpstr>
      <vt:lpstr>Presentación de PowerPoint</vt:lpstr>
      <vt:lpstr>CONDICIONES BÁSICAS DE CALIDAD EN INVESTIGACIÓN E INNOVACIÓN</vt:lpstr>
      <vt:lpstr>CONDICIONES BÁSICAS DE CALIDAD EN INVESTIGACIÓN E INNOVACIÓN</vt:lpstr>
      <vt:lpstr>Título del PowerPoint</vt:lpstr>
      <vt:lpstr>Título del PowerPoint</vt:lpstr>
      <vt:lpstr>Título del PowerPoint</vt:lpstr>
      <vt:lpstr>Título del PowerPoint</vt:lpstr>
      <vt:lpstr>Título del PowerPoint</vt:lpstr>
      <vt:lpstr>Título del PowerPoint</vt:lpstr>
      <vt:lpstr>Título del PowerPoint</vt:lpstr>
      <vt:lpstr>Título del PowerPoint</vt:lpstr>
      <vt:lpstr>Título del PowerPoint</vt:lpstr>
      <vt:lpstr>CRITERIO DE CUMPLIMIENTO 22</vt:lpstr>
      <vt:lpstr>Otros beneficios de realizar investigaciones</vt:lpstr>
      <vt:lpstr>ALGO PARA LOGRAR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Identidad de la ESSPP Chimbote</dc:title>
  <dc:creator>Jazmin Reyes Aguilar</dc:creator>
  <cp:lastModifiedBy>E-mail Server</cp:lastModifiedBy>
  <cp:revision>16</cp:revision>
  <dcterms:created xsi:type="dcterms:W3CDTF">2021-09-22T14:36:50Z</dcterms:created>
  <dcterms:modified xsi:type="dcterms:W3CDTF">2022-10-21T00:48:38Z</dcterms:modified>
</cp:coreProperties>
</file>