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7569200" cy="10699750"/>
  <p:notesSz cx="7569200" cy="10699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6922"/>
            <a:ext cx="6433820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91860"/>
            <a:ext cx="5298440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7E7E7E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t>#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dirty="0" spc="-40">
                <a:solidFill>
                  <a:srgbClr val="000000"/>
                </a:solidFill>
              </a:rPr>
              <a:t> </a:t>
            </a:r>
            <a:r>
              <a:rPr dirty="0"/>
              <a:t>Página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0769" y="888364"/>
            <a:ext cx="2931795" cy="105600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7E7E7E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t>#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dirty="0" spc="-40">
                <a:solidFill>
                  <a:srgbClr val="000000"/>
                </a:solidFill>
              </a:rPr>
              <a:t> </a:t>
            </a:r>
            <a:r>
              <a:rPr dirty="0"/>
              <a:t>Página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460" y="2460942"/>
            <a:ext cx="3292602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8138" y="2460942"/>
            <a:ext cx="3292602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7E7E7E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t>#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dirty="0" spc="-40">
                <a:solidFill>
                  <a:srgbClr val="000000"/>
                </a:solidFill>
              </a:rPr>
              <a:t> </a:t>
            </a:r>
            <a:r>
              <a:rPr dirty="0"/>
              <a:t>Página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7E7E7E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t>#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dirty="0" spc="-40">
                <a:solidFill>
                  <a:srgbClr val="000000"/>
                </a:solidFill>
              </a:rPr>
              <a:t> </a:t>
            </a:r>
            <a:r>
              <a:rPr dirty="0"/>
              <a:t>Página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7E7E7E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t>#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dirty="0" spc="-40">
                <a:solidFill>
                  <a:srgbClr val="000000"/>
                </a:solidFill>
              </a:rPr>
              <a:t> </a:t>
            </a:r>
            <a:r>
              <a:rPr dirty="0"/>
              <a:t>Página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92175" y="436879"/>
            <a:ext cx="43180" cy="360680"/>
          </a:xfrm>
          <a:custGeom>
            <a:avLst/>
            <a:gdLst/>
            <a:ahLst/>
            <a:cxnLst/>
            <a:rect l="l" t="t" r="r" b="b"/>
            <a:pathLst>
              <a:path w="43180" h="360680">
                <a:moveTo>
                  <a:pt x="43180" y="0"/>
                </a:moveTo>
                <a:lnTo>
                  <a:pt x="0" y="0"/>
                </a:lnTo>
                <a:lnTo>
                  <a:pt x="0" y="180339"/>
                </a:lnTo>
                <a:lnTo>
                  <a:pt x="0" y="360679"/>
                </a:lnTo>
                <a:lnTo>
                  <a:pt x="43180" y="360679"/>
                </a:lnTo>
                <a:lnTo>
                  <a:pt x="43180" y="180339"/>
                </a:lnTo>
                <a:lnTo>
                  <a:pt x="43180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5656" y="2944494"/>
            <a:ext cx="6977887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60942"/>
            <a:ext cx="6812280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3528" y="9950768"/>
            <a:ext cx="2422144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460" y="9950768"/>
            <a:ext cx="1740916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690359" y="9910064"/>
            <a:ext cx="737234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7E7E7E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t>#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dirty="0" spc="-40">
                <a:solidFill>
                  <a:srgbClr val="000000"/>
                </a:solidFill>
              </a:rPr>
              <a:t> </a:t>
            </a:r>
            <a:r>
              <a:rPr dirty="0"/>
              <a:t>Página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60147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UNIDAD</a:t>
            </a:r>
            <a:r>
              <a:rPr dirty="0" spc="-20"/>
              <a:t> </a:t>
            </a:r>
            <a:r>
              <a:rPr dirty="0" spc="5"/>
              <a:t>DE</a:t>
            </a:r>
            <a:r>
              <a:rPr dirty="0" spc="-10"/>
              <a:t> </a:t>
            </a:r>
            <a:r>
              <a:rPr dirty="0" spc="-5"/>
              <a:t>FORMACIÓN</a:t>
            </a:r>
            <a:r>
              <a:rPr dirty="0" spc="-10"/>
              <a:t> CONTÍNUA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27377" y="6207632"/>
            <a:ext cx="431101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5" b="1">
                <a:latin typeface="Calibri"/>
                <a:cs typeface="Calibri"/>
              </a:rPr>
              <a:t>MG.</a:t>
            </a:r>
            <a:r>
              <a:rPr dirty="0" sz="2000" spc="-10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JORGE</a:t>
            </a:r>
            <a:r>
              <a:rPr dirty="0" sz="2000" spc="-15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ANTONIO</a:t>
            </a:r>
            <a:r>
              <a:rPr dirty="0" sz="2000" spc="-10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MARILUZ </a:t>
            </a:r>
            <a:r>
              <a:rPr dirty="0" sz="2000" spc="-5" b="1">
                <a:latin typeface="Calibri"/>
                <a:cs typeface="Calibri"/>
              </a:rPr>
              <a:t>JIMENEZ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61130" y="7791450"/>
            <a:ext cx="6426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Calibri"/>
                <a:cs typeface="Calibri"/>
              </a:rPr>
              <a:t>2</a:t>
            </a:r>
            <a:r>
              <a:rPr dirty="0" sz="2400" spc="-10" b="1">
                <a:latin typeface="Calibri"/>
                <a:cs typeface="Calibri"/>
              </a:rPr>
              <a:t>0</a:t>
            </a:r>
            <a:r>
              <a:rPr dirty="0" sz="2400" b="1">
                <a:latin typeface="Calibri"/>
                <a:cs typeface="Calibri"/>
              </a:rPr>
              <a:t>22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7100" y="3794124"/>
            <a:ext cx="5686425" cy="1264285"/>
          </a:xfrm>
          <a:prstGeom prst="rect">
            <a:avLst/>
          </a:prstGeom>
          <a:ln w="73900">
            <a:solidFill>
              <a:srgbClr val="5F5F5F"/>
            </a:solidFill>
          </a:ln>
        </p:spPr>
        <p:txBody>
          <a:bodyPr wrap="square" lIns="0" tIns="36195" rIns="0" bIns="0" rtlCol="0" vert="horz">
            <a:spAutoFit/>
          </a:bodyPr>
          <a:lstStyle/>
          <a:p>
            <a:pPr marL="628650">
              <a:lnSpc>
                <a:spcPct val="100000"/>
              </a:lnSpc>
              <a:spcBef>
                <a:spcPts val="285"/>
              </a:spcBef>
            </a:pPr>
            <a:r>
              <a:rPr dirty="0" sz="2400" spc="-5" b="1">
                <a:latin typeface="Calibri"/>
                <a:cs typeface="Calibri"/>
              </a:rPr>
              <a:t>PLAN</a:t>
            </a:r>
            <a:r>
              <a:rPr dirty="0" sz="2400" spc="-2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DE</a:t>
            </a:r>
            <a:r>
              <a:rPr dirty="0" sz="2400" spc="-1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TRABAJO</a:t>
            </a:r>
            <a:r>
              <a:rPr dirty="0" sz="2400" spc="-2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DE</a:t>
            </a:r>
            <a:r>
              <a:rPr dirty="0" sz="2400" spc="-15" b="1">
                <a:latin typeface="Calibri"/>
                <a:cs typeface="Calibri"/>
              </a:rPr>
              <a:t> </a:t>
            </a:r>
            <a:r>
              <a:rPr dirty="0" sz="2400" spc="5" b="1">
                <a:latin typeface="Calibri"/>
                <a:cs typeface="Calibri"/>
              </a:rPr>
              <a:t>LA</a:t>
            </a:r>
            <a:r>
              <a:rPr dirty="0" sz="2400" spc="-1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UNIDAD</a:t>
            </a:r>
            <a:r>
              <a:rPr dirty="0" sz="2400" spc="-1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DE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500"/>
              </a:spcBef>
              <a:tabLst>
                <a:tab pos="3208020" algn="l"/>
              </a:tabLst>
            </a:pPr>
            <a:r>
              <a:rPr dirty="0" sz="2400" spc="-5" b="1">
                <a:latin typeface="Calibri"/>
                <a:cs typeface="Calibri"/>
              </a:rPr>
              <a:t>FORMACIÓN</a:t>
            </a:r>
            <a:r>
              <a:rPr dirty="0" sz="2400" spc="1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CONTÍNUA	</a:t>
            </a:r>
            <a:r>
              <a:rPr dirty="0" sz="2400" b="1">
                <a:latin typeface="Calibri"/>
                <a:cs typeface="Calibri"/>
              </a:rPr>
              <a:t>2022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5740" y="429259"/>
            <a:ext cx="30816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252525"/>
                </a:solidFill>
                <a:latin typeface="Calibri"/>
                <a:cs typeface="Calibri"/>
              </a:rPr>
              <a:t>Plan</a:t>
            </a:r>
            <a:r>
              <a:rPr dirty="0" sz="1000" spc="1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de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Trabajo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de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la</a:t>
            </a:r>
            <a:r>
              <a:rPr dirty="0" sz="1000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Unidad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b="1">
                <a:solidFill>
                  <a:srgbClr val="252525"/>
                </a:solidFill>
                <a:latin typeface="Calibri"/>
                <a:cs typeface="Calibri"/>
              </a:rPr>
              <a:t>de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Formación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Continua</a:t>
            </a:r>
            <a:r>
              <a:rPr dirty="0" sz="1000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2022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4320" y="9877043"/>
            <a:ext cx="7118984" cy="6350"/>
          </a:xfrm>
          <a:custGeom>
            <a:avLst/>
            <a:gdLst/>
            <a:ahLst/>
            <a:cxnLst/>
            <a:rect l="l" t="t" r="r" b="b"/>
            <a:pathLst>
              <a:path w="7118984" h="6350">
                <a:moveTo>
                  <a:pt x="7118604" y="0"/>
                </a:moveTo>
                <a:lnTo>
                  <a:pt x="0" y="0"/>
                </a:lnTo>
                <a:lnTo>
                  <a:pt x="0" y="6095"/>
                </a:lnTo>
                <a:lnTo>
                  <a:pt x="7118604" y="6095"/>
                </a:lnTo>
                <a:lnTo>
                  <a:pt x="711860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16408" y="888491"/>
          <a:ext cx="7010400" cy="15474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6619"/>
                <a:gridCol w="1080770"/>
                <a:gridCol w="998219"/>
                <a:gridCol w="981709"/>
                <a:gridCol w="504189"/>
                <a:gridCol w="649604"/>
                <a:gridCol w="388620"/>
                <a:gridCol w="273050"/>
                <a:gridCol w="353695"/>
                <a:gridCol w="360045"/>
                <a:gridCol w="514984"/>
              </a:tblGrid>
              <a:tr h="19532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104775" marR="100330" indent="139700">
                        <a:lnSpc>
                          <a:spcPct val="101400"/>
                        </a:lnSpc>
                      </a:pPr>
                      <a:r>
                        <a:rPr dirty="0" sz="700" spc="-5" b="1">
                          <a:latin typeface="Calibri"/>
                          <a:cs typeface="Calibri"/>
                        </a:rPr>
                        <a:t>OBJETIVOS 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ES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TRAT</a:t>
                      </a:r>
                      <a:r>
                        <a:rPr dirty="0" sz="700" spc="5" b="1">
                          <a:latin typeface="Calibri"/>
                          <a:cs typeface="Calibri"/>
                        </a:rPr>
                        <a:t>É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GI</a:t>
                      </a:r>
                      <a:r>
                        <a:rPr dirty="0" sz="700" spc="15" b="1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7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10" b="1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I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ECECE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03835" marR="200025" indent="53340">
                        <a:lnSpc>
                          <a:spcPct val="101400"/>
                        </a:lnSpc>
                      </a:pPr>
                      <a:r>
                        <a:rPr dirty="0" sz="700" spc="-5" b="1">
                          <a:latin typeface="Calibri"/>
                          <a:cs typeface="Calibri"/>
                        </a:rPr>
                        <a:t>LINEAMIENTOS 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ES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TRAT</a:t>
                      </a:r>
                      <a:r>
                        <a:rPr dirty="0" sz="700" spc="5" b="1">
                          <a:latin typeface="Calibri"/>
                          <a:cs typeface="Calibri"/>
                        </a:rPr>
                        <a:t>É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GI</a:t>
                      </a:r>
                      <a:r>
                        <a:rPr dirty="0" sz="700" spc="15" b="1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7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700" spc="10" b="1">
                          <a:latin typeface="Calibri"/>
                          <a:cs typeface="Calibri"/>
                        </a:rPr>
                        <a:t>*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49554">
                        <a:lnSpc>
                          <a:spcPct val="100000"/>
                        </a:lnSpc>
                      </a:pPr>
                      <a:r>
                        <a:rPr dirty="0" sz="700" spc="-5" b="1">
                          <a:latin typeface="Calibri"/>
                          <a:cs typeface="Calibri"/>
                        </a:rPr>
                        <a:t>ACTIVIDADES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33045">
                        <a:lnSpc>
                          <a:spcPct val="100000"/>
                        </a:lnSpc>
                      </a:pPr>
                      <a:r>
                        <a:rPr dirty="0" sz="700" spc="-5" b="1">
                          <a:latin typeface="Calibri"/>
                          <a:cs typeface="Calibri"/>
                        </a:rPr>
                        <a:t>INDICADORES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marL="75565" marR="67945">
                        <a:lnSpc>
                          <a:spcPct val="101400"/>
                        </a:lnSpc>
                        <a:spcBef>
                          <a:spcPts val="320"/>
                        </a:spcBef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TA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700" spc="5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I  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2022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700" spc="-5" b="1">
                          <a:latin typeface="Calibri"/>
                          <a:cs typeface="Calibri"/>
                        </a:rPr>
                        <a:t>(**)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406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95910" marR="91440" indent="-198755">
                        <a:lnSpc>
                          <a:spcPct val="101400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FACT</a:t>
                      </a:r>
                      <a:r>
                        <a:rPr dirty="0" sz="700" spc="-10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700" spc="5" b="1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z="700" spc="-10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700" spc="5" b="1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700" spc="-10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DA  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D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508634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700" spc="-5" b="1">
                          <a:latin typeface="Calibri"/>
                          <a:cs typeface="Calibri"/>
                        </a:rPr>
                        <a:t>COORDINACIONES</a:t>
                      </a:r>
                      <a:r>
                        <a:rPr dirty="0" sz="7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CON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393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2250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ECECE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06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700" spc="-10" b="1">
                          <a:latin typeface="Calibri"/>
                          <a:cs typeface="Calibri"/>
                        </a:rPr>
                        <a:t>D.G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527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3980" marR="88900">
                        <a:lnSpc>
                          <a:spcPts val="850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U.  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A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700" spc="-5" b="1">
                          <a:latin typeface="Calibri"/>
                          <a:cs typeface="Calibri"/>
                        </a:rPr>
                        <a:t>S.A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527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700" spc="-5" b="1">
                          <a:latin typeface="Calibri"/>
                          <a:cs typeface="Calibri"/>
                        </a:rPr>
                        <a:t>U.I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527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700" spc="-5" b="1">
                          <a:latin typeface="Calibri"/>
                          <a:cs typeface="Calibri"/>
                        </a:rPr>
                        <a:t>U.ADM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527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  <a:tr h="11231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39700" marR="151765">
                        <a:lnSpc>
                          <a:spcPct val="101699"/>
                        </a:lnSpc>
                      </a:pPr>
                      <a:r>
                        <a:rPr dirty="0" sz="800" spc="-5" b="1">
                          <a:latin typeface="Calibri"/>
                          <a:cs typeface="Calibri"/>
                        </a:rPr>
                        <a:t>LE 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5.6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Capacitar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los docentes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formadores en el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manejo</a:t>
                      </a:r>
                      <a:r>
                        <a:rPr dirty="0" sz="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base</a:t>
                      </a:r>
                      <a:r>
                        <a:rPr dirty="0" sz="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800" spc="-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datos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herramientas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tecnológicas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6525" marR="210820">
                        <a:lnSpc>
                          <a:spcPts val="969"/>
                        </a:lnSpc>
                        <a:spcBef>
                          <a:spcPts val="15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Ejecución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taller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para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ci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ó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136525" marR="198755">
                        <a:lnSpc>
                          <a:spcPts val="969"/>
                        </a:lnSpc>
                        <a:spcBef>
                          <a:spcPts val="20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docentes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formadores en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nej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e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136525" marR="299720">
                        <a:lnSpc>
                          <a:spcPts val="969"/>
                        </a:lnSpc>
                        <a:spcBef>
                          <a:spcPts val="15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de datos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rr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am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ien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as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136525">
                        <a:lnSpc>
                          <a:spcPts val="930"/>
                        </a:lnSpc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tecnológicas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1605" marR="158115">
                        <a:lnSpc>
                          <a:spcPts val="969"/>
                        </a:lnSpc>
                        <a:spcBef>
                          <a:spcPts val="15"/>
                        </a:spcBef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I.5.6</a:t>
                      </a:r>
                      <a:r>
                        <a:rPr dirty="0" sz="8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Número</a:t>
                      </a:r>
                      <a:r>
                        <a:rPr dirty="0" sz="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800" spc="-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talleres para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capacitación</a:t>
                      </a:r>
                      <a:r>
                        <a:rPr dirty="0" sz="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141605" marR="177165">
                        <a:lnSpc>
                          <a:spcPts val="969"/>
                        </a:lnSpc>
                        <a:spcBef>
                          <a:spcPts val="20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docentes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formadores en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nej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e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141605" marR="278765">
                        <a:lnSpc>
                          <a:spcPts val="969"/>
                        </a:lnSpc>
                        <a:spcBef>
                          <a:spcPts val="15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de datos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rr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am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ien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as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141605">
                        <a:lnSpc>
                          <a:spcPts val="930"/>
                        </a:lnSpc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tecnológicas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01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Alta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X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X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511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X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X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t>10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dirty="0" spc="-40">
                <a:solidFill>
                  <a:srgbClr val="000000"/>
                </a:solidFill>
              </a:rPr>
              <a:t> </a:t>
            </a:r>
            <a:r>
              <a:rPr dirty="0"/>
              <a:t>Página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68120" y="2416809"/>
            <a:ext cx="5444490" cy="258826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394970" marR="5080">
              <a:lnSpc>
                <a:spcPct val="101899"/>
              </a:lnSpc>
              <a:spcBef>
                <a:spcPts val="80"/>
              </a:spcBef>
            </a:pPr>
            <a:r>
              <a:rPr dirty="0" sz="900" spc="-5">
                <a:latin typeface="Calibri"/>
                <a:cs typeface="Calibri"/>
              </a:rPr>
              <a:t>(*)</a:t>
            </a:r>
            <a:r>
              <a:rPr dirty="0" sz="900" spc="3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Los</a:t>
            </a:r>
            <a:r>
              <a:rPr dirty="0" sz="900" spc="1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Lineamientos</a:t>
            </a:r>
            <a:r>
              <a:rPr dirty="0" sz="900" spc="2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Estratégicos</a:t>
            </a:r>
            <a:r>
              <a:rPr dirty="0" sz="900" spc="2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considerados</a:t>
            </a:r>
            <a:r>
              <a:rPr dirty="0" sz="900" spc="2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en</a:t>
            </a:r>
            <a:r>
              <a:rPr dirty="0" sz="900" spc="3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el</a:t>
            </a:r>
            <a:r>
              <a:rPr dirty="0" sz="900" spc="3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presente</a:t>
            </a:r>
            <a:r>
              <a:rPr dirty="0" sz="900" spc="3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Plan</a:t>
            </a:r>
            <a:r>
              <a:rPr dirty="0" sz="900" spc="1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responden</a:t>
            </a:r>
            <a:r>
              <a:rPr dirty="0" sz="900" spc="2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a</a:t>
            </a:r>
            <a:r>
              <a:rPr dirty="0" sz="900" spc="2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los</a:t>
            </a:r>
            <a:r>
              <a:rPr dirty="0" sz="900" spc="3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señalados</a:t>
            </a:r>
            <a:r>
              <a:rPr dirty="0" sz="900" spc="1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en</a:t>
            </a:r>
            <a:r>
              <a:rPr dirty="0" sz="900" spc="2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los </a:t>
            </a:r>
            <a:r>
              <a:rPr dirty="0" sz="900" spc="-19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Documentos</a:t>
            </a:r>
            <a:r>
              <a:rPr dirty="0" sz="900" spc="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de</a:t>
            </a:r>
            <a:r>
              <a:rPr dirty="0" sz="900" spc="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la</a:t>
            </a:r>
            <a:r>
              <a:rPr dirty="0" sz="900" spc="2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Segunda</a:t>
            </a:r>
            <a:r>
              <a:rPr dirty="0" sz="900" spc="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Convocatoria,</a:t>
            </a:r>
            <a:r>
              <a:rPr dirty="0" sz="900" spc="1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aprobados</a:t>
            </a:r>
            <a:r>
              <a:rPr dirty="0" sz="900" spc="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con</a:t>
            </a:r>
            <a:r>
              <a:rPr dirty="0" sz="900" spc="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Resolución</a:t>
            </a:r>
            <a:r>
              <a:rPr dirty="0" sz="900" spc="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Directoral</a:t>
            </a:r>
            <a:r>
              <a:rPr dirty="0" sz="900" spc="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N°</a:t>
            </a:r>
            <a:r>
              <a:rPr dirty="0" sz="90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251-2021-EESPP</a:t>
            </a:r>
            <a:r>
              <a:rPr dirty="0" sz="900" spc="2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“EBB”. </a:t>
            </a:r>
            <a:r>
              <a:rPr dirty="0" sz="90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(**)</a:t>
            </a:r>
            <a:r>
              <a:rPr dirty="0" sz="900">
                <a:latin typeface="Calibri"/>
                <a:cs typeface="Calibri"/>
              </a:rPr>
              <a:t> Las </a:t>
            </a:r>
            <a:r>
              <a:rPr dirty="0" sz="900" spc="-5">
                <a:latin typeface="Calibri"/>
                <a:cs typeface="Calibri"/>
              </a:rPr>
              <a:t>Metas</a:t>
            </a:r>
            <a:r>
              <a:rPr dirty="0" sz="90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indicadas</a:t>
            </a:r>
            <a:r>
              <a:rPr dirty="0" sz="90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en</a:t>
            </a:r>
            <a:r>
              <a:rPr dirty="0" sz="90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el</a:t>
            </a:r>
            <a:r>
              <a:rPr dirty="0" sz="90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presente</a:t>
            </a:r>
            <a:r>
              <a:rPr dirty="0" sz="90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cuadro</a:t>
            </a:r>
            <a:r>
              <a:rPr dirty="0" sz="90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corresponden</a:t>
            </a:r>
            <a:r>
              <a:rPr dirty="0" sz="900">
                <a:latin typeface="Calibri"/>
                <a:cs typeface="Calibri"/>
              </a:rPr>
              <a:t> a </a:t>
            </a:r>
            <a:r>
              <a:rPr dirty="0" sz="900" spc="-5">
                <a:latin typeface="Calibri"/>
                <a:cs typeface="Calibri"/>
              </a:rPr>
              <a:t>lo</a:t>
            </a:r>
            <a:r>
              <a:rPr dirty="0" sz="90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programado</a:t>
            </a:r>
            <a:r>
              <a:rPr dirty="0" sz="900">
                <a:latin typeface="Calibri"/>
                <a:cs typeface="Calibri"/>
              </a:rPr>
              <a:t> en </a:t>
            </a:r>
            <a:r>
              <a:rPr dirty="0" sz="900" spc="-5">
                <a:latin typeface="Calibri"/>
                <a:cs typeface="Calibri"/>
              </a:rPr>
              <a:t>la</a:t>
            </a:r>
            <a:r>
              <a:rPr dirty="0" sz="900">
                <a:latin typeface="Calibri"/>
                <a:cs typeface="Calibri"/>
              </a:rPr>
              <a:t> Herramienta N° 15 </a:t>
            </a:r>
            <a:r>
              <a:rPr dirty="0" sz="900" spc="-19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Matriz de Evaluación de </a:t>
            </a:r>
            <a:r>
              <a:rPr dirty="0" sz="900">
                <a:latin typeface="Calibri"/>
                <a:cs typeface="Calibri"/>
              </a:rPr>
              <a:t>Resultados</a:t>
            </a:r>
            <a:r>
              <a:rPr dirty="0" sz="900" spc="-5">
                <a:latin typeface="Calibri"/>
                <a:cs typeface="Calibri"/>
              </a:rPr>
              <a:t> del </a:t>
            </a:r>
            <a:r>
              <a:rPr dirty="0" sz="900">
                <a:latin typeface="Calibri"/>
                <a:cs typeface="Calibri"/>
              </a:rPr>
              <a:t>PEI 2020</a:t>
            </a:r>
            <a:r>
              <a:rPr dirty="0" sz="900" spc="1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–</a:t>
            </a:r>
            <a:r>
              <a:rPr dirty="0" sz="900" spc="-5">
                <a:latin typeface="Calibri"/>
                <a:cs typeface="Calibri"/>
              </a:rPr>
              <a:t> 2024.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800">
              <a:latin typeface="Calibri"/>
              <a:cs typeface="Calibri"/>
            </a:endParaRPr>
          </a:p>
          <a:p>
            <a:pPr algn="just" marL="12700">
              <a:lnSpc>
                <a:spcPct val="100000"/>
              </a:lnSpc>
            </a:pPr>
            <a:r>
              <a:rPr dirty="0" sz="1100" spc="-5" b="1">
                <a:latin typeface="Calibri"/>
                <a:cs typeface="Calibri"/>
              </a:rPr>
              <a:t>3.1</a:t>
            </a:r>
            <a:r>
              <a:rPr dirty="0" sz="1100" spc="245" b="1">
                <a:latin typeface="Calibri"/>
                <a:cs typeface="Calibri"/>
              </a:rPr>
              <a:t>  </a:t>
            </a:r>
            <a:r>
              <a:rPr dirty="0" sz="1100" spc="25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Estrategias </a:t>
            </a:r>
            <a:r>
              <a:rPr dirty="0" sz="1100" b="1">
                <a:latin typeface="Calibri"/>
                <a:cs typeface="Calibri"/>
              </a:rPr>
              <a:t>de</a:t>
            </a:r>
            <a:r>
              <a:rPr dirty="0" sz="1100" spc="-5" b="1">
                <a:latin typeface="Calibri"/>
                <a:cs typeface="Calibri"/>
              </a:rPr>
              <a:t> Evaluación </a:t>
            </a:r>
            <a:r>
              <a:rPr dirty="0" sz="1100" b="1">
                <a:latin typeface="Calibri"/>
                <a:cs typeface="Calibri"/>
              </a:rPr>
              <a:t>y</a:t>
            </a:r>
            <a:r>
              <a:rPr dirty="0" sz="1100" spc="-5" b="1">
                <a:latin typeface="Calibri"/>
                <a:cs typeface="Calibri"/>
              </a:rPr>
              <a:t> Monitoreo</a:t>
            </a:r>
            <a:endParaRPr sz="1100">
              <a:latin typeface="Calibri"/>
              <a:cs typeface="Calibri"/>
            </a:endParaRPr>
          </a:p>
          <a:p>
            <a:pPr algn="just" marL="461645" marR="20320">
              <a:lnSpc>
                <a:spcPct val="152400"/>
              </a:lnSpc>
              <a:spcBef>
                <a:spcPts val="15"/>
              </a:spcBef>
            </a:pPr>
            <a:r>
              <a:rPr dirty="0" sz="1100" spc="-5">
                <a:latin typeface="Calibri"/>
                <a:cs typeface="Calibri"/>
              </a:rPr>
              <a:t>El monitoreo </a:t>
            </a:r>
            <a:r>
              <a:rPr dirty="0" sz="1100">
                <a:latin typeface="Calibri"/>
                <a:cs typeface="Calibri"/>
              </a:rPr>
              <a:t>y evaluación del plan </a:t>
            </a:r>
            <a:r>
              <a:rPr dirty="0" sz="1100" spc="-5">
                <a:latin typeface="Calibri"/>
                <a:cs typeface="Calibri"/>
              </a:rPr>
              <a:t>se </a:t>
            </a:r>
            <a:r>
              <a:rPr dirty="0" sz="1100">
                <a:latin typeface="Calibri"/>
                <a:cs typeface="Calibri"/>
              </a:rPr>
              <a:t>desarrollará </a:t>
            </a:r>
            <a:r>
              <a:rPr dirty="0" sz="1100" spc="-5">
                <a:latin typeface="Calibri"/>
                <a:cs typeface="Calibri"/>
              </a:rPr>
              <a:t>de modo permanente, asumiendo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acciones de verificación </a:t>
            </a:r>
            <a:r>
              <a:rPr dirty="0" sz="1100">
                <a:latin typeface="Calibri"/>
                <a:cs typeface="Calibri"/>
              </a:rPr>
              <a:t>y </a:t>
            </a:r>
            <a:r>
              <a:rPr dirty="0" sz="1100" spc="-5">
                <a:latin typeface="Calibri"/>
                <a:cs typeface="Calibri"/>
              </a:rPr>
              <a:t>análisis </a:t>
            </a:r>
            <a:r>
              <a:rPr dirty="0" sz="1100">
                <a:latin typeface="Calibri"/>
                <a:cs typeface="Calibri"/>
              </a:rPr>
              <a:t>del </a:t>
            </a:r>
            <a:r>
              <a:rPr dirty="0" sz="1100" spc="-5">
                <a:latin typeface="Calibri"/>
                <a:cs typeface="Calibri"/>
              </a:rPr>
              <a:t>avance de resultados, </a:t>
            </a:r>
            <a:r>
              <a:rPr dirty="0" sz="1100">
                <a:latin typeface="Calibri"/>
                <a:cs typeface="Calibri"/>
              </a:rPr>
              <a:t>para </a:t>
            </a:r>
            <a:r>
              <a:rPr dirty="0" sz="1100" spc="-10">
                <a:latin typeface="Calibri"/>
                <a:cs typeface="Calibri"/>
              </a:rPr>
              <a:t>lo </a:t>
            </a:r>
            <a:r>
              <a:rPr dirty="0" sz="1100">
                <a:latin typeface="Calibri"/>
                <a:cs typeface="Calibri"/>
              </a:rPr>
              <a:t>cual </a:t>
            </a:r>
            <a:r>
              <a:rPr dirty="0" sz="1100" spc="-5">
                <a:latin typeface="Calibri"/>
                <a:cs typeface="Calibri"/>
              </a:rPr>
              <a:t>se aplicarán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instrumentos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como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encuestas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satisfacción</a:t>
            </a:r>
            <a:r>
              <a:rPr dirty="0" sz="1100">
                <a:latin typeface="Calibri"/>
                <a:cs typeface="Calibri"/>
              </a:rPr>
              <a:t> 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los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usuarios</a:t>
            </a:r>
            <a:r>
              <a:rPr dirty="0" sz="1100">
                <a:latin typeface="Calibri"/>
                <a:cs typeface="Calibri"/>
              </a:rPr>
              <a:t> y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otras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fuentes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de </a:t>
            </a:r>
            <a:r>
              <a:rPr dirty="0" sz="1100" spc="-5">
                <a:latin typeface="Calibri"/>
                <a:cs typeface="Calibri"/>
              </a:rPr>
              <a:t> verificación.</a:t>
            </a:r>
            <a:endParaRPr sz="1100">
              <a:latin typeface="Calibri"/>
              <a:cs typeface="Calibri"/>
            </a:endParaRPr>
          </a:p>
          <a:p>
            <a:pPr algn="just" marL="461645" marR="46990" indent="30480">
              <a:lnSpc>
                <a:spcPct val="150900"/>
              </a:lnSpc>
              <a:spcBef>
                <a:spcPts val="300"/>
              </a:spcBef>
            </a:pPr>
            <a:r>
              <a:rPr dirty="0" sz="1100">
                <a:latin typeface="Calibri"/>
                <a:cs typeface="Calibri"/>
              </a:rPr>
              <a:t>La </a:t>
            </a:r>
            <a:r>
              <a:rPr dirty="0" sz="1100" spc="-5">
                <a:latin typeface="Calibri"/>
                <a:cs typeface="Calibri"/>
              </a:rPr>
              <a:t>evaluación tomará </a:t>
            </a:r>
            <a:r>
              <a:rPr dirty="0" sz="1100">
                <a:latin typeface="Calibri"/>
                <a:cs typeface="Calibri"/>
              </a:rPr>
              <a:t>en </a:t>
            </a:r>
            <a:r>
              <a:rPr dirty="0" sz="1100" spc="-5">
                <a:latin typeface="Calibri"/>
                <a:cs typeface="Calibri"/>
              </a:rPr>
              <a:t>cuenta </a:t>
            </a:r>
            <a:r>
              <a:rPr dirty="0" sz="1100">
                <a:latin typeface="Calibri"/>
                <a:cs typeface="Calibri"/>
              </a:rPr>
              <a:t>el </a:t>
            </a:r>
            <a:r>
              <a:rPr dirty="0" sz="1100" spc="-5">
                <a:latin typeface="Calibri"/>
                <a:cs typeface="Calibri"/>
              </a:rPr>
              <a:t>cumplimiento de las </a:t>
            </a:r>
            <a:r>
              <a:rPr dirty="0" sz="1100">
                <a:latin typeface="Calibri"/>
                <a:cs typeface="Calibri"/>
              </a:rPr>
              <a:t>metas </a:t>
            </a:r>
            <a:r>
              <a:rPr dirty="0" sz="1100" spc="-5">
                <a:latin typeface="Calibri"/>
                <a:cs typeface="Calibri"/>
              </a:rPr>
              <a:t>establecidas. Al concluir </a:t>
            </a:r>
            <a:r>
              <a:rPr dirty="0" sz="1100">
                <a:latin typeface="Calibri"/>
                <a:cs typeface="Calibri"/>
              </a:rPr>
              <a:t> la actividad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emitirá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un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informe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 cumplimiento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del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plan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trabajo.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5740" y="429259"/>
            <a:ext cx="30816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252525"/>
                </a:solidFill>
                <a:latin typeface="Calibri"/>
                <a:cs typeface="Calibri"/>
              </a:rPr>
              <a:t>Plan</a:t>
            </a:r>
            <a:r>
              <a:rPr dirty="0" sz="1000" spc="1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de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Trabajo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de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la</a:t>
            </a:r>
            <a:r>
              <a:rPr dirty="0" sz="1000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Unidad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b="1">
                <a:solidFill>
                  <a:srgbClr val="252525"/>
                </a:solidFill>
                <a:latin typeface="Calibri"/>
                <a:cs typeface="Calibri"/>
              </a:rPr>
              <a:t>de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Formación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Continua</a:t>
            </a:r>
            <a:r>
              <a:rPr dirty="0" sz="1000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2022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4320" y="9877043"/>
            <a:ext cx="7118984" cy="6350"/>
          </a:xfrm>
          <a:custGeom>
            <a:avLst/>
            <a:gdLst/>
            <a:ahLst/>
            <a:cxnLst/>
            <a:rect l="l" t="t" r="r" b="b"/>
            <a:pathLst>
              <a:path w="7118984" h="6350">
                <a:moveTo>
                  <a:pt x="7118604" y="0"/>
                </a:moveTo>
                <a:lnTo>
                  <a:pt x="0" y="0"/>
                </a:lnTo>
                <a:lnTo>
                  <a:pt x="0" y="6095"/>
                </a:lnTo>
                <a:lnTo>
                  <a:pt x="7118604" y="6095"/>
                </a:lnTo>
                <a:lnTo>
                  <a:pt x="711860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60500" y="995832"/>
            <a:ext cx="5179060" cy="772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265" marR="5080" indent="-457200">
              <a:lnSpc>
                <a:spcPct val="153100"/>
              </a:lnSpc>
              <a:spcBef>
                <a:spcPts val="100"/>
              </a:spcBef>
              <a:tabLst>
                <a:tab pos="469265" algn="l"/>
              </a:tabLst>
            </a:pPr>
            <a:r>
              <a:rPr dirty="0" sz="1600" spc="-5" b="1">
                <a:latin typeface="Calibri"/>
                <a:cs typeface="Calibri"/>
              </a:rPr>
              <a:t>V.	</a:t>
            </a:r>
            <a:r>
              <a:rPr dirty="0" sz="1600" spc="-10" b="1">
                <a:latin typeface="Calibri"/>
                <a:cs typeface="Calibri"/>
              </a:rPr>
              <a:t>CRONOGRAMA</a:t>
            </a:r>
            <a:r>
              <a:rPr dirty="0" sz="1600" spc="1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MENSUALIZADO</a:t>
            </a:r>
            <a:r>
              <a:rPr dirty="0" sz="160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DE</a:t>
            </a:r>
            <a:r>
              <a:rPr dirty="0" sz="1600" spc="15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ACTIVIDADES</a:t>
            </a:r>
            <a:r>
              <a:rPr dirty="0" sz="1600" b="1">
                <a:latin typeface="Calibri"/>
                <a:cs typeface="Calibri"/>
              </a:rPr>
              <a:t> PARA </a:t>
            </a:r>
            <a:r>
              <a:rPr dirty="0" sz="1600" spc="-34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LAS</a:t>
            </a:r>
            <a:r>
              <a:rPr dirty="0" sz="1600" spc="-10" b="1">
                <a:latin typeface="Calibri"/>
                <a:cs typeface="Calibri"/>
              </a:rPr>
              <a:t> ACCIONES</a:t>
            </a:r>
            <a:r>
              <a:rPr dirty="0" sz="160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DE</a:t>
            </a:r>
            <a:r>
              <a:rPr dirty="0" sz="1600" spc="1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FORTALECIMIENTO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t>10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dirty="0" spc="-40">
                <a:solidFill>
                  <a:srgbClr val="000000"/>
                </a:solidFill>
              </a:rPr>
              <a:t> </a:t>
            </a:r>
            <a:r>
              <a:rPr dirty="0"/>
              <a:t>Página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16408" y="1893061"/>
          <a:ext cx="7084059" cy="7561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1790"/>
                <a:gridCol w="914400"/>
                <a:gridCol w="978535"/>
                <a:gridCol w="356235"/>
                <a:gridCol w="754379"/>
                <a:gridCol w="302895"/>
                <a:gridCol w="290829"/>
                <a:gridCol w="344170"/>
                <a:gridCol w="312420"/>
                <a:gridCol w="340360"/>
                <a:gridCol w="304800"/>
                <a:gridCol w="278764"/>
                <a:gridCol w="332104"/>
                <a:gridCol w="285114"/>
                <a:gridCol w="309879"/>
                <a:gridCol w="334009"/>
                <a:gridCol w="281940"/>
              </a:tblGrid>
              <a:tr h="4404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700" spc="-10" b="1">
                          <a:latin typeface="Calibri"/>
                          <a:cs typeface="Calibri"/>
                        </a:rPr>
                        <a:t>ITEM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0701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700" spc="-5" b="1">
                          <a:latin typeface="Calibri"/>
                          <a:cs typeface="Calibri"/>
                        </a:rPr>
                        <a:t>ACTIVIDADES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2987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700" spc="-5" b="1">
                          <a:latin typeface="Calibri"/>
                          <a:cs typeface="Calibri"/>
                        </a:rPr>
                        <a:t>INDICADORES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83820" marR="76835" indent="12065">
                        <a:lnSpc>
                          <a:spcPts val="850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T  A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700" spc="5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I  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700" spc="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2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ts val="815"/>
                        </a:lnSpc>
                      </a:pPr>
                      <a:r>
                        <a:rPr dirty="0" sz="700" spc="-5" b="1">
                          <a:latin typeface="Calibri"/>
                          <a:cs typeface="Calibri"/>
                        </a:rPr>
                        <a:t>(*)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1239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700" spc="-5" b="1">
                          <a:latin typeface="Calibri"/>
                          <a:cs typeface="Calibri"/>
                        </a:rPr>
                        <a:t>RESPONSABLE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700" spc="-10" b="1">
                          <a:latin typeface="Calibri"/>
                          <a:cs typeface="Calibri"/>
                        </a:rPr>
                        <a:t>ENE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700" spc="-5" b="1">
                          <a:latin typeface="Calibri"/>
                          <a:cs typeface="Calibri"/>
                        </a:rPr>
                        <a:t>FEB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700" spc="-5" b="1">
                          <a:latin typeface="Calibri"/>
                          <a:cs typeface="Calibri"/>
                        </a:rPr>
                        <a:t>MAR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700" spc="-5" b="1">
                          <a:latin typeface="Calibri"/>
                          <a:cs typeface="Calibri"/>
                        </a:rPr>
                        <a:t>ABR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700" spc="-5" b="1">
                          <a:latin typeface="Calibri"/>
                          <a:cs typeface="Calibri"/>
                        </a:rPr>
                        <a:t>MAY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700" spc="-5" b="1">
                          <a:latin typeface="Calibri"/>
                          <a:cs typeface="Calibri"/>
                        </a:rPr>
                        <a:t>JUN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700" spc="-5" b="1">
                          <a:latin typeface="Calibri"/>
                          <a:cs typeface="Calibri"/>
                        </a:rPr>
                        <a:t>JUL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700" spc="-5" b="1">
                          <a:latin typeface="Calibri"/>
                          <a:cs typeface="Calibri"/>
                        </a:rPr>
                        <a:t>AGO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700" spc="-10" b="1">
                          <a:latin typeface="Calibri"/>
                          <a:cs typeface="Calibri"/>
                        </a:rPr>
                        <a:t>SET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700" spc="-5" b="1">
                          <a:latin typeface="Calibri"/>
                          <a:cs typeface="Calibri"/>
                        </a:rPr>
                        <a:t>OCT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700" spc="-10" b="1">
                          <a:latin typeface="Calibri"/>
                          <a:cs typeface="Calibri"/>
                        </a:rPr>
                        <a:t>NOV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700" spc="-10" b="1">
                          <a:latin typeface="Calibri"/>
                          <a:cs typeface="Calibri"/>
                        </a:rPr>
                        <a:t>DIC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  <a:tr h="9986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3025" marR="109855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Ejecución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talleres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ci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ó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par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 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docentes en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servicio de la EBR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(autofinanciado)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146050">
                        <a:lnSpc>
                          <a:spcPts val="969"/>
                        </a:lnSpc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I.3.1.1</a:t>
                      </a:r>
                      <a:r>
                        <a:rPr dirty="0" sz="8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Número</a:t>
                      </a:r>
                      <a:r>
                        <a:rPr dirty="0" sz="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800" spc="-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programas</a:t>
                      </a:r>
                      <a:r>
                        <a:rPr dirty="0" sz="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71120" marR="339090">
                        <a:lnSpc>
                          <a:spcPts val="969"/>
                        </a:lnSpc>
                        <a:spcBef>
                          <a:spcPts val="20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capacitación,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uali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z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ión,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71120" marR="144780">
                        <a:lnSpc>
                          <a:spcPts val="969"/>
                        </a:lnSpc>
                        <a:spcBef>
                          <a:spcPts val="15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especialización,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cursos</a:t>
                      </a:r>
                      <a:r>
                        <a:rPr dirty="0" sz="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y/o</a:t>
                      </a:r>
                      <a:r>
                        <a:rPr dirty="0" sz="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talleres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71120" marR="79375">
                        <a:lnSpc>
                          <a:spcPts val="980"/>
                        </a:lnSpc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para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docentes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servicio</a:t>
                      </a:r>
                      <a:r>
                        <a:rPr dirty="0" sz="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otros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06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3025" marR="88265">
                        <a:lnSpc>
                          <a:spcPct val="102099"/>
                        </a:lnSpc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Jefe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Formación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Continua,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coord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nad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73025" marR="77470">
                        <a:lnSpc>
                          <a:spcPts val="980"/>
                        </a:lnSpc>
                        <a:spcBef>
                          <a:spcPts val="30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) y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asistente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iv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98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135890">
                        <a:lnSpc>
                          <a:spcPct val="101600"/>
                        </a:lnSpc>
                        <a:spcBef>
                          <a:spcPts val="455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Ejecución de un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programa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bach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ll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 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egresados de los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IESP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940"/>
                        </a:lnSpc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I.3.1.2</a:t>
                      </a:r>
                      <a:r>
                        <a:rPr dirty="0" sz="8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Número</a:t>
                      </a:r>
                      <a:r>
                        <a:rPr dirty="0" sz="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71120" marR="69850">
                        <a:lnSpc>
                          <a:spcPct val="101600"/>
                        </a:lnSpc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programas para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obtención</a:t>
                      </a:r>
                      <a:r>
                        <a:rPr dirty="0" sz="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del</a:t>
                      </a:r>
                      <a:r>
                        <a:rPr dirty="0" sz="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grado </a:t>
                      </a:r>
                      <a:r>
                        <a:rPr dirty="0" sz="800" spc="-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Bachiller,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licenciatura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otros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programas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01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940"/>
                        </a:lnSpc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Jefe</a:t>
                      </a:r>
                      <a:r>
                        <a:rPr dirty="0" sz="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73025" marR="88265">
                        <a:lnSpc>
                          <a:spcPct val="101299"/>
                        </a:lnSpc>
                        <a:spcBef>
                          <a:spcPts val="10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Formación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Continua,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coord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nad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73025" marR="77470">
                        <a:lnSpc>
                          <a:spcPct val="101299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) y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asistente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iv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513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3025" marR="184785">
                        <a:lnSpc>
                          <a:spcPct val="101699"/>
                        </a:lnSpc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Ejecución</a:t>
                      </a:r>
                      <a:r>
                        <a:rPr dirty="0" sz="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un </a:t>
                      </a:r>
                      <a:r>
                        <a:rPr dirty="0" sz="800" spc="-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programa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segunda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especialidad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69850">
                        <a:lnSpc>
                          <a:spcPts val="969"/>
                        </a:lnSpc>
                        <a:spcBef>
                          <a:spcPts val="15"/>
                        </a:spcBef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I.3.1.2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Número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programas para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obtención</a:t>
                      </a:r>
                      <a:r>
                        <a:rPr dirty="0" sz="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del</a:t>
                      </a:r>
                      <a:r>
                        <a:rPr dirty="0" sz="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grado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71120" marR="113030">
                        <a:lnSpc>
                          <a:spcPts val="969"/>
                        </a:lnSpc>
                        <a:spcBef>
                          <a:spcPts val="20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de Bachiller,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licenciatura</a:t>
                      </a:r>
                      <a:r>
                        <a:rPr dirty="0" sz="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otros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ts val="930"/>
                        </a:lnSpc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programas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01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234315">
                        <a:lnSpc>
                          <a:spcPts val="969"/>
                        </a:lnSpc>
                        <a:spcBef>
                          <a:spcPts val="15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Jefe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ció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n 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Continua,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73025">
                        <a:lnSpc>
                          <a:spcPts val="955"/>
                        </a:lnSpc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coordinador(a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73025" marR="77470">
                        <a:lnSpc>
                          <a:spcPts val="98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) y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asistente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iv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750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184785">
                        <a:lnSpc>
                          <a:spcPts val="969"/>
                        </a:lnSpc>
                        <a:spcBef>
                          <a:spcPts val="5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Ejecución</a:t>
                      </a:r>
                      <a:r>
                        <a:rPr dirty="0" sz="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un </a:t>
                      </a:r>
                      <a:r>
                        <a:rPr dirty="0" sz="800" spc="-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programa</a:t>
                      </a:r>
                      <a:r>
                        <a:rPr dirty="0" sz="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73025" marR="185420">
                        <a:lnSpc>
                          <a:spcPts val="969"/>
                        </a:lnSpc>
                        <a:spcBef>
                          <a:spcPts val="15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investigación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para</a:t>
                      </a:r>
                      <a:r>
                        <a:rPr dirty="0" sz="800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desarrollo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73025" marR="258445">
                        <a:lnSpc>
                          <a:spcPts val="969"/>
                        </a:lnSpc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tesis</a:t>
                      </a:r>
                      <a:r>
                        <a:rPr dirty="0" sz="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las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egresados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participantes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128270">
                        <a:lnSpc>
                          <a:spcPct val="101800"/>
                        </a:lnSpc>
                        <a:spcBef>
                          <a:spcPts val="455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Ejecución de un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programa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investigación</a:t>
                      </a:r>
                      <a:r>
                        <a:rPr dirty="0" sz="800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para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desarrollo de tesis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las egresados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participantes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02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88265">
                        <a:lnSpc>
                          <a:spcPct val="101699"/>
                        </a:lnSpc>
                        <a:spcBef>
                          <a:spcPts val="455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Jefe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Formación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Continua,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coord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nad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73025" marR="77470">
                        <a:lnSpc>
                          <a:spcPts val="98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) y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asistente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iv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</a:tr>
              <a:tr h="12466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37160" marR="160655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Ejecución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talleres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fortalecimient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o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capacidades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los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dore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IESP</a:t>
                      </a:r>
                      <a:r>
                        <a:rPr dirty="0" sz="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EESPP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0" marR="156845">
                        <a:lnSpc>
                          <a:spcPts val="969"/>
                        </a:lnSpc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I.5.2</a:t>
                      </a:r>
                      <a:r>
                        <a:rPr dirty="0" sz="8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Número</a:t>
                      </a:r>
                      <a:r>
                        <a:rPr dirty="0" sz="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800" spc="-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programas,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139700" marR="189230">
                        <a:lnSpc>
                          <a:spcPts val="969"/>
                        </a:lnSpc>
                        <a:spcBef>
                          <a:spcPts val="20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cursos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especi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z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ción, 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talleres</a:t>
                      </a:r>
                      <a:r>
                        <a:rPr dirty="0" sz="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otros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139700" marR="193675">
                        <a:lnSpc>
                          <a:spcPts val="969"/>
                        </a:lnSpc>
                        <a:spcBef>
                          <a:spcPts val="15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cursos para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el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ci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ien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o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139700" marR="199390">
                        <a:lnSpc>
                          <a:spcPts val="969"/>
                        </a:lnSpc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cidad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s 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los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formadores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03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73025" marR="88265">
                        <a:lnSpc>
                          <a:spcPct val="101699"/>
                        </a:lnSpc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Jefe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Formación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Continua,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coord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nad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73025" marR="77470">
                        <a:lnSpc>
                          <a:spcPts val="980"/>
                        </a:lnSpc>
                        <a:spcBef>
                          <a:spcPts val="30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) y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asistente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iv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704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 marR="248920">
                        <a:lnSpc>
                          <a:spcPts val="969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jecu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ió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taller</a:t>
                      </a:r>
                      <a:r>
                        <a:rPr dirty="0" sz="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de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137160">
                        <a:lnSpc>
                          <a:spcPts val="950"/>
                        </a:lnSpc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fortalecimient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137160" marR="196215">
                        <a:lnSpc>
                          <a:spcPct val="101299"/>
                        </a:lnSpc>
                        <a:spcBef>
                          <a:spcPts val="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o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et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as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137160" marR="160655">
                        <a:lnSpc>
                          <a:spcPct val="101699"/>
                        </a:lnSpc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investigación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dirigido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docentes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dore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EESPP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0" marR="156845">
                        <a:lnSpc>
                          <a:spcPct val="101699"/>
                        </a:lnSpc>
                        <a:spcBef>
                          <a:spcPts val="455"/>
                        </a:spcBef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I.5.3</a:t>
                      </a:r>
                      <a:r>
                        <a:rPr dirty="0" sz="8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Número</a:t>
                      </a:r>
                      <a:r>
                        <a:rPr dirty="0" sz="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800" spc="-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talleres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fortalecimiento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competencias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en investigación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dirigido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docentes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formadores</a:t>
                      </a:r>
                      <a:r>
                        <a:rPr dirty="0" sz="8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EESPP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01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3025" marR="88265">
                        <a:lnSpc>
                          <a:spcPct val="102200"/>
                        </a:lnSpc>
                        <a:spcBef>
                          <a:spcPts val="555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Jefe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Formación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Continua,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coord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nad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73025" marR="77470">
                        <a:lnSpc>
                          <a:spcPct val="101299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) y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asistente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iv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231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94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jecu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ió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137160" marR="147320">
                        <a:lnSpc>
                          <a:spcPct val="101600"/>
                        </a:lnSpc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taller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para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capacitación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docentes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formadores en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manejo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base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 spc="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datos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herr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am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ien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as 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tecnológicas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ts val="940"/>
                        </a:lnSpc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I.5.6</a:t>
                      </a:r>
                      <a:r>
                        <a:rPr dirty="0" sz="8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Número</a:t>
                      </a:r>
                      <a:r>
                        <a:rPr dirty="0" sz="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139700" marR="176530">
                        <a:lnSpc>
                          <a:spcPct val="101600"/>
                        </a:lnSpc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talleres para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capacitación de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docentes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formadores en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manejo</a:t>
                      </a:r>
                      <a:r>
                        <a:rPr dirty="0" sz="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base </a:t>
                      </a:r>
                      <a:r>
                        <a:rPr dirty="0" sz="800" spc="-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datos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herramientas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tecnológicas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01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3025" marR="88265">
                        <a:lnSpc>
                          <a:spcPct val="101699"/>
                        </a:lnSpc>
                        <a:spcBef>
                          <a:spcPts val="505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Jefe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Formación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Continua,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coord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nad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73025" marR="77470">
                        <a:lnSpc>
                          <a:spcPct val="101200"/>
                        </a:lnSpc>
                        <a:spcBef>
                          <a:spcPts val="1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) y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asistente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iv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450594" y="9435794"/>
            <a:ext cx="5062855" cy="4413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01499"/>
              </a:lnSpc>
              <a:spcBef>
                <a:spcPts val="90"/>
              </a:spcBef>
            </a:pPr>
            <a:r>
              <a:rPr dirty="0" sz="800" spc="-5">
                <a:latin typeface="Calibri"/>
                <a:cs typeface="Calibri"/>
              </a:rPr>
              <a:t>(*)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Las</a:t>
            </a:r>
            <a:r>
              <a:rPr dirty="0" sz="800" spc="1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Metas</a:t>
            </a:r>
            <a:r>
              <a:rPr dirty="0" sz="800" spc="18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indicadas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en</a:t>
            </a:r>
            <a:r>
              <a:rPr dirty="0" sz="800" spc="2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el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presente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cuadro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corresponden</a:t>
            </a:r>
            <a:r>
              <a:rPr dirty="0" sz="800" spc="2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a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lo</a:t>
            </a:r>
            <a:r>
              <a:rPr dirty="0" sz="800" spc="1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programado</a:t>
            </a:r>
            <a:r>
              <a:rPr dirty="0" sz="800" spc="18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en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la</a:t>
            </a:r>
            <a:r>
              <a:rPr dirty="0" sz="800" spc="1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Herramienta</a:t>
            </a:r>
            <a:r>
              <a:rPr dirty="0" sz="800" spc="1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N°</a:t>
            </a:r>
            <a:r>
              <a:rPr dirty="0" sz="800" spc="1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15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Matriz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de 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Evaluación de</a:t>
            </a:r>
            <a:r>
              <a:rPr dirty="0" sz="800" spc="-1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Resultados </a:t>
            </a:r>
            <a:r>
              <a:rPr dirty="0" sz="800">
                <a:latin typeface="Calibri"/>
                <a:cs typeface="Calibri"/>
              </a:rPr>
              <a:t>del</a:t>
            </a:r>
            <a:r>
              <a:rPr dirty="0" sz="800" spc="-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PEI </a:t>
            </a:r>
            <a:r>
              <a:rPr dirty="0" sz="800" spc="-5">
                <a:latin typeface="Calibri"/>
                <a:cs typeface="Calibri"/>
              </a:rPr>
              <a:t>2020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–</a:t>
            </a:r>
            <a:r>
              <a:rPr dirty="0" sz="800" spc="-1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2024.</a:t>
            </a:r>
            <a:endParaRPr sz="800">
              <a:latin typeface="Calibri"/>
              <a:cs typeface="Calibri"/>
            </a:endParaRPr>
          </a:p>
          <a:p>
            <a:pPr algn="r" marR="24130">
              <a:lnSpc>
                <a:spcPct val="100000"/>
              </a:lnSpc>
              <a:spcBef>
                <a:spcPts val="10"/>
              </a:spcBef>
            </a:pPr>
            <a:r>
              <a:rPr dirty="0" sz="1100">
                <a:latin typeface="Calibri"/>
                <a:cs typeface="Calibri"/>
              </a:rPr>
              <a:t>Lima,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19 de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enero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2022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5740" y="429259"/>
            <a:ext cx="30816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252525"/>
                </a:solidFill>
                <a:latin typeface="Calibri"/>
                <a:cs typeface="Calibri"/>
              </a:rPr>
              <a:t>Plan</a:t>
            </a:r>
            <a:r>
              <a:rPr dirty="0" sz="1000" spc="1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de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Trabajo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de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la</a:t>
            </a:r>
            <a:r>
              <a:rPr dirty="0" sz="1000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Unidad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b="1">
                <a:solidFill>
                  <a:srgbClr val="252525"/>
                </a:solidFill>
                <a:latin typeface="Calibri"/>
                <a:cs typeface="Calibri"/>
              </a:rPr>
              <a:t>de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Formación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Continua</a:t>
            </a:r>
            <a:r>
              <a:rPr dirty="0" sz="1000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2022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4320" y="9877043"/>
            <a:ext cx="7118984" cy="6350"/>
          </a:xfrm>
          <a:custGeom>
            <a:avLst/>
            <a:gdLst/>
            <a:ahLst/>
            <a:cxnLst/>
            <a:rect l="l" t="t" r="r" b="b"/>
            <a:pathLst>
              <a:path w="7118984" h="6350">
                <a:moveTo>
                  <a:pt x="7118604" y="0"/>
                </a:moveTo>
                <a:lnTo>
                  <a:pt x="0" y="0"/>
                </a:lnTo>
                <a:lnTo>
                  <a:pt x="0" y="6095"/>
                </a:lnTo>
                <a:lnTo>
                  <a:pt x="7118604" y="6095"/>
                </a:lnTo>
                <a:lnTo>
                  <a:pt x="711860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18159" y="2895853"/>
          <a:ext cx="6431280" cy="18129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9750"/>
                <a:gridCol w="812164"/>
                <a:gridCol w="899160"/>
                <a:gridCol w="729614"/>
                <a:gridCol w="722629"/>
                <a:gridCol w="723900"/>
                <a:gridCol w="723900"/>
              </a:tblGrid>
              <a:tr h="3798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43815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Partidas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presupuestales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43815" marR="238125">
                        <a:lnSpc>
                          <a:spcPct val="101600"/>
                        </a:lnSpc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UNIDAD </a:t>
                      </a:r>
                      <a:r>
                        <a:rPr dirty="0" sz="8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10" b="1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800" spc="-10" b="1">
                          <a:latin typeface="Calibri"/>
                          <a:cs typeface="Calibri"/>
                        </a:rPr>
                        <a:t>É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MI</a:t>
                      </a:r>
                      <a:r>
                        <a:rPr dirty="0" sz="800" spc="-20" b="1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89535" marR="127000" indent="-45720">
                        <a:lnSpc>
                          <a:spcPct val="101600"/>
                        </a:lnSpc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UNIDAD </a:t>
                      </a:r>
                      <a:r>
                        <a:rPr dirty="0" sz="800" spc="-10" b="1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8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INV</a:t>
                      </a:r>
                      <a:r>
                        <a:rPr dirty="0" sz="800" spc="-10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800" spc="-5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 spc="-15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GA</a:t>
                      </a:r>
                      <a:r>
                        <a:rPr dirty="0" sz="800" spc="-5" b="1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IÓN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42545" marR="192405">
                        <a:lnSpc>
                          <a:spcPct val="101600"/>
                        </a:lnSpc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UNI</a:t>
                      </a:r>
                      <a:r>
                        <a:rPr dirty="0" sz="800" spc="-5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AD</a:t>
                      </a:r>
                      <a:r>
                        <a:rPr dirty="0" sz="8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20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E  </a:t>
                      </a:r>
                      <a:r>
                        <a:rPr dirty="0" sz="800" spc="-5" b="1">
                          <a:latin typeface="Calibri"/>
                          <a:cs typeface="Calibri"/>
                        </a:rPr>
                        <a:t>BIENESTAR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940"/>
                        </a:lnSpc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UNI</a:t>
                      </a:r>
                      <a:r>
                        <a:rPr dirty="0" sz="800" spc="-5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AD</a:t>
                      </a:r>
                      <a:r>
                        <a:rPr dirty="0" sz="8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20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E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43815" marR="129539">
                        <a:lnSpc>
                          <a:spcPct val="101600"/>
                        </a:lnSpc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800" spc="-5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800" spc="-10" b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MA</a:t>
                      </a:r>
                      <a:r>
                        <a:rPr dirty="0" sz="800" spc="-10" b="1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IÓN  </a:t>
                      </a:r>
                      <a:r>
                        <a:rPr dirty="0" sz="800" spc="-5" b="1">
                          <a:latin typeface="Calibri"/>
                          <a:cs typeface="Calibri"/>
                        </a:rPr>
                        <a:t>CONTINUA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43815" marR="149860">
                        <a:lnSpc>
                          <a:spcPct val="101600"/>
                        </a:lnSpc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SE</a:t>
                      </a:r>
                      <a:r>
                        <a:rPr dirty="0" sz="800" spc="-10" b="1">
                          <a:latin typeface="Calibri"/>
                          <a:cs typeface="Calibri"/>
                        </a:rPr>
                        <a:t>CR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800" spc="-5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 spc="-10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RÍA  A</a:t>
                      </a:r>
                      <a:r>
                        <a:rPr dirty="0" sz="800" spc="-10" b="1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800" spc="-10" b="1">
                          <a:latin typeface="Calibri"/>
                          <a:cs typeface="Calibri"/>
                        </a:rPr>
                        <a:t>É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MI</a:t>
                      </a:r>
                      <a:r>
                        <a:rPr dirty="0" sz="800" spc="-20" b="1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43815" marR="295275">
                        <a:lnSpc>
                          <a:spcPct val="101600"/>
                        </a:lnSpc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Á</a:t>
                      </a:r>
                      <a:r>
                        <a:rPr dirty="0" sz="800" spc="-10" b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EA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20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E  </a:t>
                      </a:r>
                      <a:r>
                        <a:rPr dirty="0" sz="800" spc="-10" b="1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 b="1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IDAD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3671">
                <a:tc>
                  <a:txBody>
                    <a:bodyPr/>
                    <a:lstStyle/>
                    <a:p>
                      <a:pPr marL="43815" marR="160655">
                        <a:lnSpc>
                          <a:spcPts val="1090"/>
                        </a:lnSpc>
                        <a:spcBef>
                          <a:spcPts val="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2.3.2.9.1.1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Locación De Servicios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Realizados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Por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 Personas Naturales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43815">
                        <a:lnSpc>
                          <a:spcPts val="105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Relacionadas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Al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Rol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Entidad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ts val="1065"/>
                        </a:lnSpc>
                        <a:spcBef>
                          <a:spcPts val="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S/</a:t>
                      </a:r>
                      <a:r>
                        <a:rPr dirty="0" sz="900" spc="1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4,000.00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ts val="1065"/>
                        </a:lnSpc>
                        <a:spcBef>
                          <a:spcPts val="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S/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4,000.00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065"/>
                        </a:lnSpc>
                        <a:spcBef>
                          <a:spcPts val="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S/</a:t>
                      </a:r>
                      <a:r>
                        <a:rPr dirty="0" sz="900" spc="1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4,000.00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ts val="1065"/>
                        </a:lnSpc>
                        <a:spcBef>
                          <a:spcPts val="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S/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45,300.00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R="48260">
                        <a:lnSpc>
                          <a:spcPts val="1065"/>
                        </a:lnSpc>
                        <a:spcBef>
                          <a:spcPts val="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S/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4,000.00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ts val="1065"/>
                        </a:lnSpc>
                        <a:spcBef>
                          <a:spcPts val="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S/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4,000.00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6511">
                <a:tc>
                  <a:txBody>
                    <a:bodyPr/>
                    <a:lstStyle/>
                    <a:p>
                      <a:pPr marL="43815" marR="243204">
                        <a:lnSpc>
                          <a:spcPts val="1090"/>
                        </a:lnSpc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2.3.1.5.1.2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Papelería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General, </a:t>
                      </a:r>
                      <a:r>
                        <a:rPr dirty="0" sz="900" spc="-1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Útiles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 Materiales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Oficina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ts val="1075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S/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1,000.00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ts val="1075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S/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1,000.00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075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S/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1,000.00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ts val="1075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S/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1,000.00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R="48260">
                        <a:lnSpc>
                          <a:spcPts val="1075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S/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1,000.00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ts val="1075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S/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1,000.00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4988">
                <a:tc>
                  <a:txBody>
                    <a:bodyPr/>
                    <a:lstStyle/>
                    <a:p>
                      <a:pPr marL="43815" marR="135255">
                        <a:lnSpc>
                          <a:spcPts val="1090"/>
                        </a:lnSpc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2.3.1.8.2.1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Material, Insumos,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Instrumental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 Accesorios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Médicos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075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S/250.00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4988">
                <a:tc>
                  <a:txBody>
                    <a:bodyPr/>
                    <a:lstStyle/>
                    <a:p>
                      <a:pPr marL="43815">
                        <a:lnSpc>
                          <a:spcPts val="1055"/>
                        </a:lnSpc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2.3.1.9.1.1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Libros, Textos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 Otros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43815">
                        <a:lnSpc>
                          <a:spcPts val="1065"/>
                        </a:lnSpc>
                        <a:spcBef>
                          <a:spcPts val="2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Materiales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ts val="1065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S/</a:t>
                      </a:r>
                      <a:r>
                        <a:rPr dirty="0" sz="900" spc="1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1,300.00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ts val="1065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S/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1,300.00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pPr marL="43815">
                        <a:lnSpc>
                          <a:spcPts val="1050"/>
                        </a:lnSpc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2.6.3.2.2.1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Maquinas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Equipos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050"/>
                        </a:lnSpc>
                        <a:tabLst>
                          <a:tab pos="346710" algn="l"/>
                        </a:tabLst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S/	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4,000.00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05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S/</a:t>
                      </a:r>
                      <a:r>
                        <a:rPr dirty="0" sz="900" spc="1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4,000.00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05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S/</a:t>
                      </a:r>
                      <a:r>
                        <a:rPr dirty="0" sz="900" spc="1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4,000.00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05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S/</a:t>
                      </a:r>
                      <a:r>
                        <a:rPr dirty="0" sz="900" spc="1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4,000.00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3495">
                        <a:lnSpc>
                          <a:spcPts val="105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S/</a:t>
                      </a:r>
                      <a:r>
                        <a:rPr dirty="0" sz="900" spc="1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4,000.00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05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S/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4,000.00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5" name="object 5"/>
          <p:cNvGrpSpPr/>
          <p:nvPr/>
        </p:nvGrpSpPr>
        <p:grpSpPr>
          <a:xfrm>
            <a:off x="2692400" y="1003299"/>
            <a:ext cx="2160270" cy="1040130"/>
            <a:chOff x="2692400" y="1003299"/>
            <a:chExt cx="2160270" cy="104013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89579" y="1003299"/>
              <a:ext cx="1513205" cy="85725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692400" y="1753234"/>
              <a:ext cx="2160270" cy="290195"/>
            </a:xfrm>
            <a:custGeom>
              <a:avLst/>
              <a:gdLst/>
              <a:ahLst/>
              <a:cxnLst/>
              <a:rect l="l" t="t" r="r" b="b"/>
              <a:pathLst>
                <a:path w="2160270" h="290194">
                  <a:moveTo>
                    <a:pt x="2160270" y="0"/>
                  </a:moveTo>
                  <a:lnTo>
                    <a:pt x="0" y="0"/>
                  </a:lnTo>
                  <a:lnTo>
                    <a:pt x="0" y="290195"/>
                  </a:lnTo>
                  <a:lnTo>
                    <a:pt x="2160270" y="290195"/>
                  </a:lnTo>
                  <a:lnTo>
                    <a:pt x="21602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771775" y="1807844"/>
              <a:ext cx="2004695" cy="5080"/>
            </a:xfrm>
            <a:custGeom>
              <a:avLst/>
              <a:gdLst/>
              <a:ahLst/>
              <a:cxnLst/>
              <a:rect l="l" t="t" r="r" b="b"/>
              <a:pathLst>
                <a:path w="2004695" h="5080">
                  <a:moveTo>
                    <a:pt x="2004695" y="0"/>
                  </a:moveTo>
                  <a:lnTo>
                    <a:pt x="0" y="0"/>
                  </a:lnTo>
                  <a:lnTo>
                    <a:pt x="0" y="5080"/>
                  </a:lnTo>
                  <a:lnTo>
                    <a:pt x="2004695" y="5080"/>
                  </a:lnTo>
                  <a:lnTo>
                    <a:pt x="20046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458216" y="1839213"/>
            <a:ext cx="6744334" cy="10579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160655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alibri"/>
                <a:cs typeface="Calibri"/>
              </a:rPr>
              <a:t>Jorge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Antonio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Mariluz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 algn="ctr" marL="5080">
              <a:lnSpc>
                <a:spcPct val="100000"/>
              </a:lnSpc>
            </a:pPr>
            <a:r>
              <a:rPr dirty="0" sz="1100" b="1">
                <a:latin typeface="Calibri"/>
                <a:cs typeface="Calibri"/>
              </a:rPr>
              <a:t>ANEXO</a:t>
            </a:r>
            <a:r>
              <a:rPr dirty="0" sz="1100" spc="-5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01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Calibri"/>
              <a:cs typeface="Calibri"/>
            </a:endParaRPr>
          </a:p>
          <a:p>
            <a:pPr algn="ctr" marL="12700" marR="5080">
              <a:lnSpc>
                <a:spcPct val="100899"/>
              </a:lnSpc>
            </a:pPr>
            <a:r>
              <a:rPr dirty="0" sz="1100" spc="-5" b="1">
                <a:latin typeface="Calibri"/>
                <a:cs typeface="Calibri"/>
              </a:rPr>
              <a:t>ESTRUCTURA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PRESUPUESTAL</a:t>
            </a:r>
            <a:r>
              <a:rPr dirty="0" sz="1100" spc="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POR</a:t>
            </a:r>
            <a:r>
              <a:rPr dirty="0" sz="1100" spc="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PARTIDAS</a:t>
            </a:r>
            <a:r>
              <a:rPr dirty="0" sz="1100" spc="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HABILITADAS</a:t>
            </a:r>
            <a:r>
              <a:rPr dirty="0" sz="1100" spc="10" b="1">
                <a:latin typeface="Calibri"/>
                <a:cs typeface="Calibri"/>
              </a:rPr>
              <a:t> </a:t>
            </a:r>
            <a:r>
              <a:rPr dirty="0" sz="1100" spc="-10" b="1">
                <a:latin typeface="Calibri"/>
                <a:cs typeface="Calibri"/>
              </a:rPr>
              <a:t>EN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RDR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PARA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EL AÑO</a:t>
            </a:r>
            <a:r>
              <a:rPr dirty="0" sz="1100" spc="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2022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PARA</a:t>
            </a:r>
            <a:r>
              <a:rPr dirty="0" sz="1100" b="1">
                <a:latin typeface="Calibri"/>
                <a:cs typeface="Calibri"/>
              </a:rPr>
              <a:t> LA</a:t>
            </a:r>
            <a:r>
              <a:rPr dirty="0" sz="1100" spc="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FACTIBILIDAD</a:t>
            </a:r>
            <a:r>
              <a:rPr dirty="0" sz="1100" spc="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DE</a:t>
            </a:r>
            <a:r>
              <a:rPr dirty="0" sz="1100" spc="10" b="1">
                <a:latin typeface="Calibri"/>
                <a:cs typeface="Calibri"/>
              </a:rPr>
              <a:t> </a:t>
            </a:r>
            <a:r>
              <a:rPr dirty="0" sz="1100" spc="-10" b="1">
                <a:latin typeface="Calibri"/>
                <a:cs typeface="Calibri"/>
              </a:rPr>
              <a:t>LA </a:t>
            </a:r>
            <a:r>
              <a:rPr dirty="0" sz="1100" spc="-23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EJECUCIÓN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DEL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PLAN DE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TRABAJO DEL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ÁREA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/</a:t>
            </a:r>
            <a:r>
              <a:rPr dirty="0" sz="1100" spc="-5" b="1">
                <a:latin typeface="Calibri"/>
                <a:cs typeface="Calibri"/>
              </a:rPr>
              <a:t> UNIDAD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t>10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dirty="0" spc="-40">
                <a:solidFill>
                  <a:srgbClr val="000000"/>
                </a:solidFill>
              </a:rPr>
              <a:t> </a:t>
            </a:r>
            <a:r>
              <a:rPr dirty="0"/>
              <a:t>Página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5740" y="429259"/>
            <a:ext cx="30816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252525"/>
                </a:solidFill>
                <a:latin typeface="Calibri"/>
                <a:cs typeface="Calibri"/>
              </a:rPr>
              <a:t>Plan</a:t>
            </a:r>
            <a:r>
              <a:rPr dirty="0" sz="1000" spc="1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de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Trabajo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de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la</a:t>
            </a:r>
            <a:r>
              <a:rPr dirty="0" sz="1000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Unidad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b="1">
                <a:solidFill>
                  <a:srgbClr val="252525"/>
                </a:solidFill>
                <a:latin typeface="Calibri"/>
                <a:cs typeface="Calibri"/>
              </a:rPr>
              <a:t>de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Formación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Continua</a:t>
            </a:r>
            <a:r>
              <a:rPr dirty="0" sz="1000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2022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4320" y="9877043"/>
            <a:ext cx="7118984" cy="6350"/>
          </a:xfrm>
          <a:custGeom>
            <a:avLst/>
            <a:gdLst/>
            <a:ahLst/>
            <a:cxnLst/>
            <a:rect l="l" t="t" r="r" b="b"/>
            <a:pathLst>
              <a:path w="7118984" h="6350">
                <a:moveTo>
                  <a:pt x="7118604" y="0"/>
                </a:moveTo>
                <a:lnTo>
                  <a:pt x="0" y="0"/>
                </a:lnTo>
                <a:lnTo>
                  <a:pt x="0" y="6095"/>
                </a:lnTo>
                <a:lnTo>
                  <a:pt x="7118604" y="6095"/>
                </a:lnTo>
                <a:lnTo>
                  <a:pt x="711860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68120" y="1199134"/>
            <a:ext cx="5434965" cy="44056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3175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latin typeface="Calibri"/>
                <a:cs typeface="Calibri"/>
              </a:rPr>
              <a:t>PRESENTACIÓN</a:t>
            </a:r>
            <a:endParaRPr sz="1600">
              <a:latin typeface="Calibri"/>
              <a:cs typeface="Calibri"/>
            </a:endParaRPr>
          </a:p>
          <a:p>
            <a:pPr algn="just" marL="12700" marR="8255" indent="448945">
              <a:lnSpc>
                <a:spcPct val="152300"/>
              </a:lnSpc>
              <a:spcBef>
                <a:spcPts val="350"/>
              </a:spcBef>
            </a:pPr>
            <a:r>
              <a:rPr dirty="0" sz="1100" spc="-5">
                <a:latin typeface="Calibri"/>
                <a:cs typeface="Calibri"/>
              </a:rPr>
              <a:t>El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presente</a:t>
            </a:r>
            <a:r>
              <a:rPr dirty="0" sz="1100">
                <a:latin typeface="Calibri"/>
                <a:cs typeface="Calibri"/>
              </a:rPr>
              <a:t> plan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fortalecimiento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necesidades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formativas</a:t>
            </a:r>
            <a:r>
              <a:rPr dirty="0" sz="1100">
                <a:latin typeface="Calibri"/>
                <a:cs typeface="Calibri"/>
              </a:rPr>
              <a:t> 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los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docentes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instituciones públicas de </a:t>
            </a:r>
            <a:r>
              <a:rPr dirty="0" sz="1100" spc="-10">
                <a:latin typeface="Calibri"/>
                <a:cs typeface="Calibri"/>
              </a:rPr>
              <a:t>la </a:t>
            </a:r>
            <a:r>
              <a:rPr dirty="0" sz="1100" spc="-5">
                <a:latin typeface="Calibri"/>
                <a:cs typeface="Calibri"/>
              </a:rPr>
              <a:t>comunidad, forma parte </a:t>
            </a:r>
            <a:r>
              <a:rPr dirty="0" sz="1100">
                <a:latin typeface="Calibri"/>
                <a:cs typeface="Calibri"/>
              </a:rPr>
              <a:t>del Plan </a:t>
            </a:r>
            <a:r>
              <a:rPr dirty="0" sz="1100" spc="-5">
                <a:latin typeface="Calibri"/>
                <a:cs typeface="Calibri"/>
              </a:rPr>
              <a:t>Anual de Trabajo (PAT) de </a:t>
            </a:r>
            <a:r>
              <a:rPr dirty="0" sz="1100">
                <a:latin typeface="Calibri"/>
                <a:cs typeface="Calibri"/>
              </a:rPr>
              <a:t>la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Unidad</a:t>
            </a:r>
            <a:r>
              <a:rPr dirty="0" sz="1100" spc="-5">
                <a:latin typeface="Calibri"/>
                <a:cs typeface="Calibri"/>
              </a:rPr>
              <a:t> 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Formación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Continua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>
                <a:latin typeface="Calibri"/>
                <a:cs typeface="Calibri"/>
              </a:rPr>
              <a:t> la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EESPP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“Emilia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Barcia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Boniffatti”.</a:t>
            </a:r>
            <a:endParaRPr sz="1100">
              <a:latin typeface="Calibri"/>
              <a:cs typeface="Calibri"/>
            </a:endParaRPr>
          </a:p>
          <a:p>
            <a:pPr algn="just" marL="12700" marR="5080" indent="448945">
              <a:lnSpc>
                <a:spcPct val="152600"/>
              </a:lnSpc>
            </a:pPr>
            <a:r>
              <a:rPr dirty="0" sz="1100">
                <a:latin typeface="Calibri"/>
                <a:cs typeface="Calibri"/>
              </a:rPr>
              <a:t>Las </a:t>
            </a:r>
            <a:r>
              <a:rPr dirty="0" sz="1100" spc="-5">
                <a:latin typeface="Calibri"/>
                <a:cs typeface="Calibri"/>
              </a:rPr>
              <a:t>actividades aquí propuestas, responden </a:t>
            </a:r>
            <a:r>
              <a:rPr dirty="0" sz="1100">
                <a:latin typeface="Calibri"/>
                <a:cs typeface="Calibri"/>
              </a:rPr>
              <a:t>a los </a:t>
            </a:r>
            <a:r>
              <a:rPr dirty="0" sz="1100" spc="-5">
                <a:latin typeface="Calibri"/>
                <a:cs typeface="Calibri"/>
              </a:rPr>
              <a:t>objetivos </a:t>
            </a:r>
            <a:r>
              <a:rPr dirty="0" sz="1100">
                <a:latin typeface="Calibri"/>
                <a:cs typeface="Calibri"/>
              </a:rPr>
              <a:t>y </a:t>
            </a:r>
            <a:r>
              <a:rPr dirty="0" sz="1100" spc="-5">
                <a:latin typeface="Calibri"/>
                <a:cs typeface="Calibri"/>
              </a:rPr>
              <a:t>lineamientos estratégicos </a:t>
            </a:r>
            <a:r>
              <a:rPr dirty="0" sz="1100">
                <a:latin typeface="Calibri"/>
                <a:cs typeface="Calibri"/>
              </a:rPr>
              <a:t> establecidos en </a:t>
            </a:r>
            <a:r>
              <a:rPr dirty="0" sz="1100" spc="-5">
                <a:latin typeface="Calibri"/>
                <a:cs typeface="Calibri"/>
              </a:rPr>
              <a:t>los documentos de gestión como </a:t>
            </a:r>
            <a:r>
              <a:rPr dirty="0" sz="1100">
                <a:latin typeface="Calibri"/>
                <a:cs typeface="Calibri"/>
              </a:rPr>
              <a:t>el </a:t>
            </a:r>
            <a:r>
              <a:rPr dirty="0" sz="1100" spc="-5">
                <a:latin typeface="Calibri"/>
                <a:cs typeface="Calibri"/>
              </a:rPr>
              <a:t>Proyecto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Educativo</a:t>
            </a:r>
            <a:r>
              <a:rPr dirty="0" sz="1100">
                <a:latin typeface="Calibri"/>
                <a:cs typeface="Calibri"/>
              </a:rPr>
              <a:t> Institucional </a:t>
            </a:r>
            <a:r>
              <a:rPr dirty="0" sz="1100" spc="-5">
                <a:latin typeface="Calibri"/>
                <a:cs typeface="Calibri"/>
              </a:rPr>
              <a:t>(PEI), </a:t>
            </a:r>
            <a:r>
              <a:rPr dirty="0" sz="1100">
                <a:latin typeface="Calibri"/>
                <a:cs typeface="Calibri"/>
              </a:rPr>
              <a:t> Reglamento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Interno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(RI)</a:t>
            </a:r>
            <a:r>
              <a:rPr dirty="0" sz="1100">
                <a:latin typeface="Calibri"/>
                <a:cs typeface="Calibri"/>
              </a:rPr>
              <a:t> y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otros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>
                <a:latin typeface="Calibri"/>
                <a:cs typeface="Calibri"/>
              </a:rPr>
              <a:t> la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EESPP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“Emilia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Barcia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Boniffatti”;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así</a:t>
            </a:r>
            <a:r>
              <a:rPr dirty="0" sz="1100" spc="-5">
                <a:latin typeface="Calibri"/>
                <a:cs typeface="Calibri"/>
              </a:rPr>
              <a:t> como</a:t>
            </a:r>
            <a:r>
              <a:rPr dirty="0" sz="1100">
                <a:latin typeface="Calibri"/>
                <a:cs typeface="Calibri"/>
              </a:rPr>
              <a:t> 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los 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documentos </a:t>
            </a:r>
            <a:r>
              <a:rPr dirty="0" sz="1100" spc="-5">
                <a:latin typeface="Calibri"/>
                <a:cs typeface="Calibri"/>
              </a:rPr>
              <a:t>de </a:t>
            </a:r>
            <a:r>
              <a:rPr dirty="0" sz="1100">
                <a:latin typeface="Calibri"/>
                <a:cs typeface="Calibri"/>
              </a:rPr>
              <a:t>gestión </a:t>
            </a:r>
            <a:r>
              <a:rPr dirty="0" sz="1100" spc="-5">
                <a:latin typeface="Calibri"/>
                <a:cs typeface="Calibri"/>
              </a:rPr>
              <a:t>articulados </a:t>
            </a:r>
            <a:r>
              <a:rPr dirty="0" sz="1100">
                <a:latin typeface="Calibri"/>
                <a:cs typeface="Calibri"/>
              </a:rPr>
              <a:t>al </a:t>
            </a:r>
            <a:r>
              <a:rPr dirty="0" sz="1100" spc="-5">
                <a:latin typeface="Calibri"/>
                <a:cs typeface="Calibri"/>
              </a:rPr>
              <a:t>Proyecto Educativo Nacional (PEN) </a:t>
            </a:r>
            <a:r>
              <a:rPr dirty="0" sz="1100">
                <a:latin typeface="Calibri"/>
                <a:cs typeface="Calibri"/>
              </a:rPr>
              <a:t>al </a:t>
            </a:r>
            <a:r>
              <a:rPr dirty="0" sz="1100" spc="-5">
                <a:latin typeface="Calibri"/>
                <a:cs typeface="Calibri"/>
              </a:rPr>
              <a:t>2036. Cabe precisar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que </a:t>
            </a:r>
            <a:r>
              <a:rPr dirty="0" sz="1100">
                <a:latin typeface="Calibri"/>
                <a:cs typeface="Calibri"/>
              </a:rPr>
              <a:t>dichas </a:t>
            </a:r>
            <a:r>
              <a:rPr dirty="0" sz="1100" spc="-5">
                <a:latin typeface="Calibri"/>
                <a:cs typeface="Calibri"/>
              </a:rPr>
              <a:t>actividades responden </a:t>
            </a:r>
            <a:r>
              <a:rPr dirty="0" sz="1100">
                <a:latin typeface="Calibri"/>
                <a:cs typeface="Calibri"/>
              </a:rPr>
              <a:t>a los </a:t>
            </a:r>
            <a:r>
              <a:rPr dirty="0" sz="1100" spc="-5">
                <a:latin typeface="Calibri"/>
                <a:cs typeface="Calibri"/>
              </a:rPr>
              <a:t>objetivos estratégicos </a:t>
            </a:r>
            <a:r>
              <a:rPr dirty="0" sz="1100">
                <a:latin typeface="Calibri"/>
                <a:cs typeface="Calibri"/>
              </a:rPr>
              <a:t>tres </a:t>
            </a:r>
            <a:r>
              <a:rPr dirty="0" sz="1100" spc="-5">
                <a:latin typeface="Calibri"/>
                <a:cs typeface="Calibri"/>
              </a:rPr>
              <a:t>(3) </a:t>
            </a:r>
            <a:r>
              <a:rPr dirty="0" sz="1100">
                <a:latin typeface="Calibri"/>
                <a:cs typeface="Calibri"/>
              </a:rPr>
              <a:t>y </a:t>
            </a:r>
            <a:r>
              <a:rPr dirty="0" sz="1100" spc="-5">
                <a:latin typeface="Calibri"/>
                <a:cs typeface="Calibri"/>
              </a:rPr>
              <a:t>cinco (5), </a:t>
            </a:r>
            <a:r>
              <a:rPr dirty="0" sz="1100">
                <a:latin typeface="Calibri"/>
                <a:cs typeface="Calibri"/>
              </a:rPr>
              <a:t>planteados en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el </a:t>
            </a:r>
            <a:r>
              <a:rPr dirty="0" sz="1100" spc="-5">
                <a:latin typeface="Calibri"/>
                <a:cs typeface="Calibri"/>
              </a:rPr>
              <a:t>PEI de </a:t>
            </a:r>
            <a:r>
              <a:rPr dirty="0" sz="1100">
                <a:latin typeface="Calibri"/>
                <a:cs typeface="Calibri"/>
              </a:rPr>
              <a:t>la </a:t>
            </a:r>
            <a:r>
              <a:rPr dirty="0" sz="1100" spc="-5">
                <a:latin typeface="Calibri"/>
                <a:cs typeface="Calibri"/>
              </a:rPr>
              <a:t>Escuela, </a:t>
            </a:r>
            <a:r>
              <a:rPr dirty="0" sz="1100">
                <a:latin typeface="Calibri"/>
                <a:cs typeface="Calibri"/>
              </a:rPr>
              <a:t>en esa </a:t>
            </a:r>
            <a:r>
              <a:rPr dirty="0" sz="1100" spc="-5">
                <a:latin typeface="Calibri"/>
                <a:cs typeface="Calibri"/>
              </a:rPr>
              <a:t>línea, </a:t>
            </a:r>
            <a:r>
              <a:rPr dirty="0" sz="1100">
                <a:latin typeface="Calibri"/>
                <a:cs typeface="Calibri"/>
              </a:rPr>
              <a:t>el </a:t>
            </a:r>
            <a:r>
              <a:rPr dirty="0" sz="1100" spc="-5">
                <a:latin typeface="Calibri"/>
                <a:cs typeface="Calibri"/>
              </a:rPr>
              <a:t>objetivo estratégico N° </a:t>
            </a:r>
            <a:r>
              <a:rPr dirty="0" sz="1100">
                <a:latin typeface="Calibri"/>
                <a:cs typeface="Calibri"/>
              </a:rPr>
              <a:t>3 </a:t>
            </a:r>
            <a:r>
              <a:rPr dirty="0" sz="1100" spc="-5">
                <a:latin typeface="Calibri"/>
                <a:cs typeface="Calibri"/>
              </a:rPr>
              <a:t>establece “Desarrollar programas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 formación continua </a:t>
            </a:r>
            <a:r>
              <a:rPr dirty="0" sz="1100">
                <a:latin typeface="Calibri"/>
                <a:cs typeface="Calibri"/>
              </a:rPr>
              <a:t>a </a:t>
            </a:r>
            <a:r>
              <a:rPr dirty="0" sz="1100" spc="-5">
                <a:latin typeface="Calibri"/>
                <a:cs typeface="Calibri"/>
              </a:rPr>
              <a:t>docentes </a:t>
            </a:r>
            <a:r>
              <a:rPr dirty="0" sz="1100">
                <a:latin typeface="Calibri"/>
                <a:cs typeface="Calibri"/>
              </a:rPr>
              <a:t>en </a:t>
            </a:r>
            <a:r>
              <a:rPr dirty="0" sz="1100" spc="-5">
                <a:latin typeface="Calibri"/>
                <a:cs typeface="Calibri"/>
              </a:rPr>
              <a:t>servicio de EBR </a:t>
            </a:r>
            <a:r>
              <a:rPr dirty="0" sz="1100">
                <a:latin typeface="Calibri"/>
                <a:cs typeface="Calibri"/>
              </a:rPr>
              <a:t>y otros </a:t>
            </a:r>
            <a:r>
              <a:rPr dirty="0" sz="1100" spc="-5">
                <a:latin typeface="Calibri"/>
                <a:cs typeface="Calibri"/>
              </a:rPr>
              <a:t>profesionales”, en tanto que el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objetivo estratégico N° </a:t>
            </a:r>
            <a:r>
              <a:rPr dirty="0" sz="1100">
                <a:latin typeface="Calibri"/>
                <a:cs typeface="Calibri"/>
              </a:rPr>
              <a:t>5 </a:t>
            </a:r>
            <a:r>
              <a:rPr dirty="0" sz="1100" spc="-5">
                <a:latin typeface="Calibri"/>
                <a:cs typeface="Calibri"/>
              </a:rPr>
              <a:t>plantea “Fortalecer </a:t>
            </a:r>
            <a:r>
              <a:rPr dirty="0" sz="1100">
                <a:latin typeface="Calibri"/>
                <a:cs typeface="Calibri"/>
              </a:rPr>
              <a:t>las competencias </a:t>
            </a:r>
            <a:r>
              <a:rPr dirty="0" sz="1100" spc="-5">
                <a:latin typeface="Calibri"/>
                <a:cs typeface="Calibri"/>
              </a:rPr>
              <a:t>profesionales de </a:t>
            </a:r>
            <a:r>
              <a:rPr dirty="0" sz="1100">
                <a:latin typeface="Calibri"/>
                <a:cs typeface="Calibri"/>
              </a:rPr>
              <a:t>los </a:t>
            </a:r>
            <a:r>
              <a:rPr dirty="0" sz="1100" spc="-5">
                <a:latin typeface="Calibri"/>
                <a:cs typeface="Calibri"/>
              </a:rPr>
              <a:t>docentes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formadores de</a:t>
            </a:r>
            <a:r>
              <a:rPr dirty="0" sz="1100">
                <a:latin typeface="Calibri"/>
                <a:cs typeface="Calibri"/>
              </a:rPr>
              <a:t> la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EESPP.</a:t>
            </a:r>
            <a:endParaRPr sz="1100">
              <a:latin typeface="Calibri"/>
              <a:cs typeface="Calibri"/>
            </a:endParaRPr>
          </a:p>
          <a:p>
            <a:pPr algn="just" marL="12700" marR="10795" indent="448945">
              <a:lnSpc>
                <a:spcPts val="2020"/>
              </a:lnSpc>
              <a:spcBef>
                <a:spcPts val="170"/>
              </a:spcBef>
            </a:pPr>
            <a:r>
              <a:rPr dirty="0" sz="1100">
                <a:latin typeface="Calibri"/>
                <a:cs typeface="Calibri"/>
              </a:rPr>
              <a:t>Bajo </a:t>
            </a:r>
            <a:r>
              <a:rPr dirty="0" sz="1100" spc="-5">
                <a:latin typeface="Calibri"/>
                <a:cs typeface="Calibri"/>
              </a:rPr>
              <a:t>estos lineamientos organizamos actividades que </a:t>
            </a:r>
            <a:r>
              <a:rPr dirty="0" sz="1100">
                <a:latin typeface="Calibri"/>
                <a:cs typeface="Calibri"/>
              </a:rPr>
              <a:t>permitan el </a:t>
            </a:r>
            <a:r>
              <a:rPr dirty="0" sz="1100" spc="-5">
                <a:latin typeface="Calibri"/>
                <a:cs typeface="Calibri"/>
              </a:rPr>
              <a:t>cumplimiento de </a:t>
            </a:r>
            <a:r>
              <a:rPr dirty="0" sz="1100">
                <a:latin typeface="Calibri"/>
                <a:cs typeface="Calibri"/>
              </a:rPr>
              <a:t>las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metas estratégicas </a:t>
            </a:r>
            <a:r>
              <a:rPr dirty="0" sz="1100" spc="-5">
                <a:latin typeface="Calibri"/>
                <a:cs typeface="Calibri"/>
              </a:rPr>
              <a:t>establecidas </a:t>
            </a:r>
            <a:r>
              <a:rPr dirty="0" sz="1100">
                <a:latin typeface="Calibri"/>
                <a:cs typeface="Calibri"/>
              </a:rPr>
              <a:t>para el año </a:t>
            </a:r>
            <a:r>
              <a:rPr dirty="0" sz="1100" spc="-5">
                <a:latin typeface="Calibri"/>
                <a:cs typeface="Calibri"/>
              </a:rPr>
              <a:t>lectivo 2022. El documento muestra los objetivos, </a:t>
            </a:r>
            <a:r>
              <a:rPr dirty="0" sz="1100">
                <a:latin typeface="Calibri"/>
                <a:cs typeface="Calibri"/>
              </a:rPr>
              <a:t> las</a:t>
            </a:r>
            <a:r>
              <a:rPr dirty="0" sz="1100" spc="114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actividades</a:t>
            </a:r>
            <a:r>
              <a:rPr dirty="0" sz="1100" spc="1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estratégicas,</a:t>
            </a:r>
            <a:r>
              <a:rPr dirty="0" sz="1100" spc="114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los</a:t>
            </a:r>
            <a:r>
              <a:rPr dirty="0" sz="1100" spc="10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indicadores</a:t>
            </a:r>
            <a:r>
              <a:rPr dirty="0" sz="1100" spc="114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1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resultados,</a:t>
            </a:r>
            <a:r>
              <a:rPr dirty="0" sz="1100" spc="114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así</a:t>
            </a:r>
            <a:r>
              <a:rPr dirty="0" sz="1100" spc="10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como</a:t>
            </a:r>
            <a:r>
              <a:rPr dirty="0" sz="1100" spc="1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las</a:t>
            </a:r>
            <a:r>
              <a:rPr dirty="0" sz="1100" spc="10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metas,</a:t>
            </a:r>
            <a:r>
              <a:rPr dirty="0" sz="1100" spc="9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cronograma</a:t>
            </a:r>
            <a:r>
              <a:rPr dirty="0" sz="1100" spc="10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y</a:t>
            </a:r>
            <a:endParaRPr sz="1100">
              <a:latin typeface="Calibri"/>
              <a:cs typeface="Calibri"/>
            </a:endParaRPr>
          </a:p>
          <a:p>
            <a:pPr algn="just" marL="12700">
              <a:lnSpc>
                <a:spcPct val="100000"/>
              </a:lnSpc>
              <a:spcBef>
                <a:spcPts val="505"/>
              </a:spcBef>
            </a:pPr>
            <a:r>
              <a:rPr dirty="0" sz="1100">
                <a:latin typeface="Calibri"/>
                <a:cs typeface="Calibri"/>
              </a:rPr>
              <a:t>presupuesto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planteados para </a:t>
            </a:r>
            <a:r>
              <a:rPr dirty="0" sz="1100">
                <a:latin typeface="Calibri"/>
                <a:cs typeface="Calibri"/>
              </a:rPr>
              <a:t>el</a:t>
            </a:r>
            <a:r>
              <a:rPr dirty="0" sz="1100" spc="-5">
                <a:latin typeface="Calibri"/>
                <a:cs typeface="Calibri"/>
              </a:rPr>
              <a:t> año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2022.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t>10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dirty="0" spc="-40">
                <a:solidFill>
                  <a:srgbClr val="000000"/>
                </a:solidFill>
              </a:rPr>
              <a:t> </a:t>
            </a:r>
            <a:r>
              <a:rPr dirty="0"/>
              <a:t>Página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5740" y="429259"/>
            <a:ext cx="30816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252525"/>
                </a:solidFill>
                <a:latin typeface="Calibri"/>
                <a:cs typeface="Calibri"/>
              </a:rPr>
              <a:t>Plan</a:t>
            </a:r>
            <a:r>
              <a:rPr dirty="0" sz="1000" spc="1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de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Trabajo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de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la</a:t>
            </a:r>
            <a:r>
              <a:rPr dirty="0" sz="1000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Unidad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b="1">
                <a:solidFill>
                  <a:srgbClr val="252525"/>
                </a:solidFill>
                <a:latin typeface="Calibri"/>
                <a:cs typeface="Calibri"/>
              </a:rPr>
              <a:t>de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Formación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Continua</a:t>
            </a:r>
            <a:r>
              <a:rPr dirty="0" sz="1000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2022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4320" y="9877043"/>
            <a:ext cx="7118984" cy="6350"/>
          </a:xfrm>
          <a:custGeom>
            <a:avLst/>
            <a:gdLst/>
            <a:ahLst/>
            <a:cxnLst/>
            <a:rect l="l" t="t" r="r" b="b"/>
            <a:pathLst>
              <a:path w="7118984" h="6350">
                <a:moveTo>
                  <a:pt x="7118604" y="0"/>
                </a:moveTo>
                <a:lnTo>
                  <a:pt x="0" y="0"/>
                </a:lnTo>
                <a:lnTo>
                  <a:pt x="0" y="6095"/>
                </a:lnTo>
                <a:lnTo>
                  <a:pt x="7118604" y="6095"/>
                </a:lnTo>
                <a:lnTo>
                  <a:pt x="711860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60500" y="1122934"/>
            <a:ext cx="5457825" cy="49161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5" b="1">
                <a:latin typeface="Calibri"/>
                <a:cs typeface="Calibri"/>
              </a:rPr>
              <a:t>I</a:t>
            </a:r>
            <a:r>
              <a:rPr dirty="0" sz="1600" spc="-5" b="1">
                <a:latin typeface="Calibri"/>
                <a:cs typeface="Calibri"/>
              </a:rPr>
              <a:t>.</a:t>
            </a:r>
            <a:r>
              <a:rPr dirty="0" sz="1600" spc="-155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DIAG</a:t>
            </a:r>
            <a:r>
              <a:rPr dirty="0" sz="1600" b="1">
                <a:latin typeface="Calibri"/>
                <a:cs typeface="Calibri"/>
              </a:rPr>
              <a:t>N</a:t>
            </a:r>
            <a:r>
              <a:rPr dirty="0" sz="1600" spc="-10" b="1">
                <a:latin typeface="Calibri"/>
                <a:cs typeface="Calibri"/>
              </a:rPr>
              <a:t>ÓST</a:t>
            </a:r>
            <a:r>
              <a:rPr dirty="0" sz="1600" b="1">
                <a:latin typeface="Calibri"/>
                <a:cs typeface="Calibri"/>
              </a:rPr>
              <a:t>I</a:t>
            </a:r>
            <a:r>
              <a:rPr dirty="0" sz="1600" spc="-10" b="1">
                <a:latin typeface="Calibri"/>
                <a:cs typeface="Calibri"/>
              </a:rPr>
              <a:t>CO</a:t>
            </a:r>
            <a:endParaRPr sz="1600">
              <a:latin typeface="Calibri"/>
              <a:cs typeface="Calibri"/>
            </a:endParaRPr>
          </a:p>
          <a:p>
            <a:pPr algn="just" marL="469265" marR="5080">
              <a:lnSpc>
                <a:spcPct val="152600"/>
              </a:lnSpc>
              <a:spcBef>
                <a:spcPts val="320"/>
              </a:spcBef>
            </a:pPr>
            <a:r>
              <a:rPr dirty="0" sz="1100" spc="-5">
                <a:latin typeface="Calibri"/>
                <a:cs typeface="Calibri"/>
              </a:rPr>
              <a:t>En </a:t>
            </a:r>
            <a:r>
              <a:rPr dirty="0" sz="1100">
                <a:latin typeface="Calibri"/>
                <a:cs typeface="Calibri"/>
              </a:rPr>
              <a:t>la actualidad el </a:t>
            </a:r>
            <a:r>
              <a:rPr dirty="0" sz="1100" spc="-5">
                <a:latin typeface="Calibri"/>
                <a:cs typeface="Calibri"/>
              </a:rPr>
              <a:t>fortalecimiento de competencias profesionales de los docentes que </a:t>
            </a:r>
            <a:r>
              <a:rPr dirty="0" sz="1100">
                <a:latin typeface="Calibri"/>
                <a:cs typeface="Calibri"/>
              </a:rPr>
              <a:t> laboran en la </a:t>
            </a:r>
            <a:r>
              <a:rPr dirty="0" sz="1100" spc="-5">
                <a:latin typeface="Calibri"/>
                <a:cs typeface="Calibri"/>
              </a:rPr>
              <a:t>EBR </a:t>
            </a:r>
            <a:r>
              <a:rPr dirty="0" sz="1100">
                <a:latin typeface="Calibri"/>
                <a:cs typeface="Calibri"/>
              </a:rPr>
              <a:t>y en las </a:t>
            </a:r>
            <a:r>
              <a:rPr dirty="0" sz="1100" spc="-5">
                <a:latin typeface="Calibri"/>
                <a:cs typeface="Calibri"/>
              </a:rPr>
              <a:t>Instituciones de Educación Superior </a:t>
            </a:r>
            <a:r>
              <a:rPr dirty="0" sz="1100">
                <a:latin typeface="Calibri"/>
                <a:cs typeface="Calibri"/>
              </a:rPr>
              <a:t>tienen </a:t>
            </a:r>
            <a:r>
              <a:rPr dirty="0" sz="1100" spc="-5">
                <a:latin typeface="Calibri"/>
                <a:cs typeface="Calibri"/>
              </a:rPr>
              <a:t>alta prioridad </a:t>
            </a:r>
            <a:r>
              <a:rPr dirty="0" sz="1100">
                <a:latin typeface="Calibri"/>
                <a:cs typeface="Calibri"/>
              </a:rPr>
              <a:t>por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cuanto la </a:t>
            </a:r>
            <a:r>
              <a:rPr dirty="0" sz="1100" spc="-5">
                <a:latin typeface="Calibri"/>
                <a:cs typeface="Calibri"/>
              </a:rPr>
              <a:t>educación, como </a:t>
            </a:r>
            <a:r>
              <a:rPr dirty="0" sz="1100">
                <a:latin typeface="Calibri"/>
                <a:cs typeface="Calibri"/>
              </a:rPr>
              <a:t>los </a:t>
            </a:r>
            <a:r>
              <a:rPr dirty="0" sz="1100" spc="-5">
                <a:latin typeface="Calibri"/>
                <a:cs typeface="Calibri"/>
              </a:rPr>
              <a:t>sistemas de salud, requieren de atención urgente, </a:t>
            </a:r>
            <a:r>
              <a:rPr dirty="0" sz="1100">
                <a:latin typeface="Calibri"/>
                <a:cs typeface="Calibri"/>
              </a:rPr>
              <a:t>en </a:t>
            </a:r>
            <a:r>
              <a:rPr dirty="0" sz="1100" spc="-5">
                <a:latin typeface="Calibri"/>
                <a:cs typeface="Calibri"/>
              </a:rPr>
              <a:t>el </a:t>
            </a:r>
            <a:r>
              <a:rPr dirty="0" sz="1100">
                <a:latin typeface="Calibri"/>
                <a:cs typeface="Calibri"/>
              </a:rPr>
              <a:t> caso </a:t>
            </a:r>
            <a:r>
              <a:rPr dirty="0" sz="1100" spc="-5">
                <a:latin typeface="Calibri"/>
                <a:cs typeface="Calibri"/>
              </a:rPr>
              <a:t>de </a:t>
            </a:r>
            <a:r>
              <a:rPr dirty="0" sz="1100">
                <a:latin typeface="Calibri"/>
                <a:cs typeface="Calibri"/>
              </a:rPr>
              <a:t>la </a:t>
            </a:r>
            <a:r>
              <a:rPr dirty="0" sz="1100" spc="-5">
                <a:latin typeface="Calibri"/>
                <a:cs typeface="Calibri"/>
              </a:rPr>
              <a:t>educación, </a:t>
            </a:r>
            <a:r>
              <a:rPr dirty="0" sz="1100">
                <a:latin typeface="Calibri"/>
                <a:cs typeface="Calibri"/>
              </a:rPr>
              <a:t>por </a:t>
            </a:r>
            <a:r>
              <a:rPr dirty="0" sz="1100" spc="-5">
                <a:latin typeface="Calibri"/>
                <a:cs typeface="Calibri"/>
              </a:rPr>
              <a:t>el retorno </a:t>
            </a:r>
            <a:r>
              <a:rPr dirty="0" sz="1100">
                <a:latin typeface="Calibri"/>
                <a:cs typeface="Calibri"/>
              </a:rPr>
              <a:t>a la </a:t>
            </a:r>
            <a:r>
              <a:rPr dirty="0" sz="1100" spc="-5">
                <a:latin typeface="Calibri"/>
                <a:cs typeface="Calibri"/>
              </a:rPr>
              <a:t>prespecialidad </a:t>
            </a:r>
            <a:r>
              <a:rPr dirty="0" sz="1100">
                <a:latin typeface="Calibri"/>
                <a:cs typeface="Calibri"/>
              </a:rPr>
              <a:t>después </a:t>
            </a:r>
            <a:r>
              <a:rPr dirty="0" sz="1100" spc="-5">
                <a:latin typeface="Calibri"/>
                <a:cs typeface="Calibri"/>
              </a:rPr>
              <a:t>de un largo </a:t>
            </a:r>
            <a:r>
              <a:rPr dirty="0" sz="1100">
                <a:latin typeface="Calibri"/>
                <a:cs typeface="Calibri"/>
              </a:rPr>
              <a:t>periodo </a:t>
            </a:r>
            <a:r>
              <a:rPr dirty="0" sz="1100" spc="-10">
                <a:latin typeface="Calibri"/>
                <a:cs typeface="Calibri"/>
              </a:rPr>
              <a:t>de 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educación a distancia. </a:t>
            </a:r>
            <a:r>
              <a:rPr dirty="0" sz="1100" spc="-5">
                <a:latin typeface="Calibri"/>
                <a:cs typeface="Calibri"/>
              </a:rPr>
              <a:t>El MINEDU </a:t>
            </a:r>
            <a:r>
              <a:rPr dirty="0" sz="1100">
                <a:latin typeface="Calibri"/>
                <a:cs typeface="Calibri"/>
              </a:rPr>
              <a:t>asume </a:t>
            </a:r>
            <a:r>
              <a:rPr dirty="0" sz="1100" spc="-5">
                <a:latin typeface="Calibri"/>
                <a:cs typeface="Calibri"/>
              </a:rPr>
              <a:t>una serie de estrategias </a:t>
            </a:r>
            <a:r>
              <a:rPr dirty="0" sz="1100">
                <a:latin typeface="Calibri"/>
                <a:cs typeface="Calibri"/>
              </a:rPr>
              <a:t>para </a:t>
            </a:r>
            <a:r>
              <a:rPr dirty="0" sz="1100" spc="-5">
                <a:latin typeface="Calibri"/>
                <a:cs typeface="Calibri"/>
              </a:rPr>
              <a:t>responder </a:t>
            </a:r>
            <a:r>
              <a:rPr dirty="0" sz="1100">
                <a:latin typeface="Calibri"/>
                <a:cs typeface="Calibri"/>
              </a:rPr>
              <a:t>a </a:t>
            </a:r>
            <a:r>
              <a:rPr dirty="0" sz="1100" spc="-5">
                <a:latin typeface="Calibri"/>
                <a:cs typeface="Calibri"/>
              </a:rPr>
              <a:t>esta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necesidad</a:t>
            </a:r>
            <a:r>
              <a:rPr dirty="0" sz="1100">
                <a:latin typeface="Calibri"/>
                <a:cs typeface="Calibri"/>
              </a:rPr>
              <a:t> y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nuestra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Escuela,</a:t>
            </a:r>
            <a:r>
              <a:rPr dirty="0" sz="1100">
                <a:latin typeface="Calibri"/>
                <a:cs typeface="Calibri"/>
              </a:rPr>
              <a:t> así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como</a:t>
            </a:r>
            <a:r>
              <a:rPr dirty="0" sz="1100">
                <a:latin typeface="Calibri"/>
                <a:cs typeface="Calibri"/>
              </a:rPr>
              <a:t> las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demás</a:t>
            </a:r>
            <a:r>
              <a:rPr dirty="0" sz="1100">
                <a:latin typeface="Calibri"/>
                <a:cs typeface="Calibri"/>
              </a:rPr>
              <a:t> entidades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formadoras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debemos </a:t>
            </a:r>
            <a:r>
              <a:rPr dirty="0" sz="1100">
                <a:latin typeface="Calibri"/>
                <a:cs typeface="Calibri"/>
              </a:rPr>
              <a:t> responder </a:t>
            </a:r>
            <a:r>
              <a:rPr dirty="0" sz="1100" spc="-5">
                <a:latin typeface="Calibri"/>
                <a:cs typeface="Calibri"/>
              </a:rPr>
              <a:t>de acuerdo </a:t>
            </a:r>
            <a:r>
              <a:rPr dirty="0" sz="1100">
                <a:latin typeface="Calibri"/>
                <a:cs typeface="Calibri"/>
              </a:rPr>
              <a:t>a nuestras </a:t>
            </a:r>
            <a:r>
              <a:rPr dirty="0" sz="1100" spc="-5">
                <a:latin typeface="Calibri"/>
                <a:cs typeface="Calibri"/>
              </a:rPr>
              <a:t>funciones. En </a:t>
            </a:r>
            <a:r>
              <a:rPr dirty="0" sz="1100">
                <a:latin typeface="Calibri"/>
                <a:cs typeface="Calibri"/>
              </a:rPr>
              <a:t>este </a:t>
            </a:r>
            <a:r>
              <a:rPr dirty="0" sz="1100" spc="-5">
                <a:latin typeface="Calibri"/>
                <a:cs typeface="Calibri"/>
              </a:rPr>
              <a:t>contexto </a:t>
            </a:r>
            <a:r>
              <a:rPr dirty="0" sz="1100">
                <a:latin typeface="Calibri"/>
                <a:cs typeface="Calibri"/>
              </a:rPr>
              <a:t>toca a la </a:t>
            </a:r>
            <a:r>
              <a:rPr dirty="0" sz="1100" spc="-5">
                <a:latin typeface="Calibri"/>
                <a:cs typeface="Calibri"/>
              </a:rPr>
              <a:t>EESPP “EBB”, </a:t>
            </a:r>
            <a:r>
              <a:rPr dirty="0" sz="1100">
                <a:latin typeface="Calibri"/>
                <a:cs typeface="Calibri"/>
              </a:rPr>
              <a:t> identificar las </a:t>
            </a:r>
            <a:r>
              <a:rPr dirty="0" sz="1100" spc="-5">
                <a:latin typeface="Calibri"/>
                <a:cs typeface="Calibri"/>
              </a:rPr>
              <a:t>necesidades formativas de </a:t>
            </a:r>
            <a:r>
              <a:rPr dirty="0" sz="1100">
                <a:latin typeface="Calibri"/>
                <a:cs typeface="Calibri"/>
              </a:rPr>
              <a:t>los </a:t>
            </a:r>
            <a:r>
              <a:rPr dirty="0" sz="1100" spc="-5">
                <a:latin typeface="Calibri"/>
                <a:cs typeface="Calibri"/>
              </a:rPr>
              <a:t>docentes de </a:t>
            </a:r>
            <a:r>
              <a:rPr dirty="0" sz="1100">
                <a:latin typeface="Calibri"/>
                <a:cs typeface="Calibri"/>
              </a:rPr>
              <a:t>la </a:t>
            </a:r>
            <a:r>
              <a:rPr dirty="0" sz="1100" spc="-5">
                <a:latin typeface="Calibri"/>
                <a:cs typeface="Calibri"/>
              </a:rPr>
              <a:t>EBR </a:t>
            </a:r>
            <a:r>
              <a:rPr dirty="0" sz="1100">
                <a:latin typeface="Calibri"/>
                <a:cs typeface="Calibri"/>
              </a:rPr>
              <a:t>y </a:t>
            </a:r>
            <a:r>
              <a:rPr dirty="0" sz="1100" spc="-10">
                <a:latin typeface="Calibri"/>
                <a:cs typeface="Calibri"/>
              </a:rPr>
              <a:t>de </a:t>
            </a:r>
            <a:r>
              <a:rPr dirty="0" sz="1100" spc="-5">
                <a:latin typeface="Calibri"/>
                <a:cs typeface="Calibri"/>
              </a:rPr>
              <a:t>los formadores de </a:t>
            </a:r>
            <a:r>
              <a:rPr dirty="0" sz="1100">
                <a:latin typeface="Calibri"/>
                <a:cs typeface="Calibri"/>
              </a:rPr>
              <a:t> los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IESP</a:t>
            </a:r>
            <a:r>
              <a:rPr dirty="0" sz="1100">
                <a:latin typeface="Calibri"/>
                <a:cs typeface="Calibri"/>
              </a:rPr>
              <a:t> y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EESPP;</a:t>
            </a:r>
            <a:r>
              <a:rPr dirty="0" sz="1100">
                <a:latin typeface="Calibri"/>
                <a:cs typeface="Calibri"/>
              </a:rPr>
              <a:t> esta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identificación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necesidades</a:t>
            </a:r>
            <a:r>
              <a:rPr dirty="0" sz="1100">
                <a:latin typeface="Calibri"/>
                <a:cs typeface="Calibri"/>
              </a:rPr>
              <a:t> específicas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será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producto</a:t>
            </a:r>
            <a:r>
              <a:rPr dirty="0" sz="1100" spc="23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de </a:t>
            </a:r>
            <a:r>
              <a:rPr dirty="0" sz="1100" spc="-5">
                <a:latin typeface="Calibri"/>
                <a:cs typeface="Calibri"/>
              </a:rPr>
              <a:t> recoger información de necesidades formativas de los docentes, </a:t>
            </a:r>
            <a:r>
              <a:rPr dirty="0" sz="1100">
                <a:latin typeface="Calibri"/>
                <a:cs typeface="Calibri"/>
              </a:rPr>
              <a:t>para </a:t>
            </a:r>
            <a:r>
              <a:rPr dirty="0" sz="1100" spc="-10">
                <a:latin typeface="Calibri"/>
                <a:cs typeface="Calibri"/>
              </a:rPr>
              <a:t>lo </a:t>
            </a:r>
            <a:r>
              <a:rPr dirty="0" sz="1100">
                <a:latin typeface="Calibri"/>
                <a:cs typeface="Calibri"/>
              </a:rPr>
              <a:t>cual la Unidad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Formación</a:t>
            </a:r>
            <a:r>
              <a:rPr dirty="0" sz="1100">
                <a:latin typeface="Calibri"/>
                <a:cs typeface="Calibri"/>
              </a:rPr>
              <a:t> continua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procederá</a:t>
            </a:r>
            <a:r>
              <a:rPr dirty="0" sz="1100">
                <a:latin typeface="Calibri"/>
                <a:cs typeface="Calibri"/>
              </a:rPr>
              <a:t> 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su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identificación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mediante</a:t>
            </a:r>
            <a:r>
              <a:rPr dirty="0" sz="1100">
                <a:latin typeface="Calibri"/>
                <a:cs typeface="Calibri"/>
              </a:rPr>
              <a:t> la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aplicación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instrumentos </a:t>
            </a:r>
            <a:r>
              <a:rPr dirty="0" sz="1100">
                <a:latin typeface="Calibri"/>
                <a:cs typeface="Calibri"/>
              </a:rPr>
              <a:t>en nuestras poblaciones </a:t>
            </a:r>
            <a:r>
              <a:rPr dirty="0" sz="1100" spc="-5">
                <a:latin typeface="Calibri"/>
                <a:cs typeface="Calibri"/>
              </a:rPr>
              <a:t>de influencia, </a:t>
            </a:r>
            <a:r>
              <a:rPr dirty="0" sz="1100">
                <a:latin typeface="Calibri"/>
                <a:cs typeface="Calibri"/>
              </a:rPr>
              <a:t>principalmente en </a:t>
            </a:r>
            <a:r>
              <a:rPr dirty="0" sz="1100" spc="-5">
                <a:latin typeface="Calibri"/>
                <a:cs typeface="Calibri"/>
              </a:rPr>
              <a:t>los docentes de </a:t>
            </a:r>
            <a:r>
              <a:rPr dirty="0" sz="1100">
                <a:latin typeface="Calibri"/>
                <a:cs typeface="Calibri"/>
              </a:rPr>
              <a:t> la Red </a:t>
            </a:r>
            <a:r>
              <a:rPr dirty="0" sz="1100" spc="-5">
                <a:latin typeface="Calibri"/>
                <a:cs typeface="Calibri"/>
              </a:rPr>
              <a:t>de Aliados, </a:t>
            </a:r>
            <a:r>
              <a:rPr dirty="0" sz="1100">
                <a:latin typeface="Calibri"/>
                <a:cs typeface="Calibri"/>
              </a:rPr>
              <a:t>así </a:t>
            </a:r>
            <a:r>
              <a:rPr dirty="0" sz="1100" spc="-5">
                <a:latin typeface="Calibri"/>
                <a:cs typeface="Calibri"/>
              </a:rPr>
              <a:t>como los formadores </a:t>
            </a:r>
            <a:r>
              <a:rPr dirty="0" sz="1100" spc="-10">
                <a:latin typeface="Calibri"/>
                <a:cs typeface="Calibri"/>
              </a:rPr>
              <a:t>de </a:t>
            </a:r>
            <a:r>
              <a:rPr dirty="0" sz="1100" spc="-5">
                <a:latin typeface="Calibri"/>
                <a:cs typeface="Calibri"/>
              </a:rPr>
              <a:t>nuestra Escuela. En </a:t>
            </a:r>
            <a:r>
              <a:rPr dirty="0" sz="1100">
                <a:latin typeface="Calibri"/>
                <a:cs typeface="Calibri"/>
              </a:rPr>
              <a:t>el </a:t>
            </a:r>
            <a:r>
              <a:rPr dirty="0" sz="1100" spc="-5">
                <a:latin typeface="Calibri"/>
                <a:cs typeface="Calibri"/>
              </a:rPr>
              <a:t>caso de nuestra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Escuela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asumimos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como</a:t>
            </a:r>
            <a:r>
              <a:rPr dirty="0" sz="1100">
                <a:latin typeface="Calibri"/>
                <a:cs typeface="Calibri"/>
              </a:rPr>
              <a:t> prioridad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el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fortalecimiento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competencias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para</a:t>
            </a:r>
            <a:r>
              <a:rPr dirty="0" sz="1100">
                <a:latin typeface="Calibri"/>
                <a:cs typeface="Calibri"/>
              </a:rPr>
              <a:t> la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investigación </a:t>
            </a:r>
            <a:r>
              <a:rPr dirty="0" sz="1100" spc="-5">
                <a:latin typeface="Calibri"/>
                <a:cs typeface="Calibri"/>
              </a:rPr>
              <a:t>científica que redunde </a:t>
            </a:r>
            <a:r>
              <a:rPr dirty="0" sz="1100">
                <a:latin typeface="Calibri"/>
                <a:cs typeface="Calibri"/>
              </a:rPr>
              <a:t>en </a:t>
            </a:r>
            <a:r>
              <a:rPr dirty="0" sz="1100" spc="-5">
                <a:latin typeface="Calibri"/>
                <a:cs typeface="Calibri"/>
              </a:rPr>
              <a:t>docentes </a:t>
            </a:r>
            <a:r>
              <a:rPr dirty="0" sz="1100">
                <a:latin typeface="Calibri"/>
                <a:cs typeface="Calibri"/>
              </a:rPr>
              <a:t>con </a:t>
            </a:r>
            <a:r>
              <a:rPr dirty="0" sz="1100" spc="-5">
                <a:latin typeface="Calibri"/>
                <a:cs typeface="Calibri"/>
              </a:rPr>
              <a:t>sólida formación </a:t>
            </a:r>
            <a:r>
              <a:rPr dirty="0" sz="1100">
                <a:latin typeface="Calibri"/>
                <a:cs typeface="Calibri"/>
              </a:rPr>
              <a:t>para </a:t>
            </a:r>
            <a:r>
              <a:rPr dirty="0" sz="1100" spc="-5">
                <a:latin typeface="Calibri"/>
                <a:cs typeface="Calibri"/>
              </a:rPr>
              <a:t>atender el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desarrollo </a:t>
            </a:r>
            <a:r>
              <a:rPr dirty="0" sz="1100">
                <a:latin typeface="Calibri"/>
                <a:cs typeface="Calibri"/>
              </a:rPr>
              <a:t>curricular en </a:t>
            </a:r>
            <a:r>
              <a:rPr dirty="0" sz="1100" spc="-5">
                <a:latin typeface="Calibri"/>
                <a:cs typeface="Calibri"/>
              </a:rPr>
              <a:t>investigación, </a:t>
            </a:r>
            <a:r>
              <a:rPr dirty="0" sz="1100">
                <a:latin typeface="Calibri"/>
                <a:cs typeface="Calibri"/>
              </a:rPr>
              <a:t>así </a:t>
            </a:r>
            <a:r>
              <a:rPr dirty="0" sz="1100" spc="-5">
                <a:latin typeface="Calibri"/>
                <a:cs typeface="Calibri"/>
              </a:rPr>
              <a:t>como </a:t>
            </a:r>
            <a:r>
              <a:rPr dirty="0" sz="1100">
                <a:latin typeface="Calibri"/>
                <a:cs typeface="Calibri"/>
              </a:rPr>
              <a:t>la </a:t>
            </a:r>
            <a:r>
              <a:rPr dirty="0" sz="1100" spc="-5">
                <a:latin typeface="Calibri"/>
                <a:cs typeface="Calibri"/>
              </a:rPr>
              <a:t>adecuada asesoría </a:t>
            </a:r>
            <a:r>
              <a:rPr dirty="0" sz="1100">
                <a:latin typeface="Calibri"/>
                <a:cs typeface="Calibri"/>
              </a:rPr>
              <a:t>en los </a:t>
            </a:r>
            <a:r>
              <a:rPr dirty="0" sz="1100" spc="-5">
                <a:latin typeface="Calibri"/>
                <a:cs typeface="Calibri"/>
              </a:rPr>
              <a:t>trabajos </a:t>
            </a:r>
            <a:r>
              <a:rPr dirty="0" sz="1100" spc="-10">
                <a:latin typeface="Calibri"/>
                <a:cs typeface="Calibri"/>
              </a:rPr>
              <a:t>de 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investigación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que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desarrollan</a:t>
            </a:r>
            <a:r>
              <a:rPr dirty="0" sz="1100">
                <a:latin typeface="Calibri"/>
                <a:cs typeface="Calibri"/>
              </a:rPr>
              <a:t> los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estudiantes;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asimismo,</a:t>
            </a:r>
            <a:r>
              <a:rPr dirty="0" sz="1100">
                <a:latin typeface="Calibri"/>
                <a:cs typeface="Calibri"/>
              </a:rPr>
              <a:t> los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docentes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formadores </a:t>
            </a:r>
            <a:r>
              <a:rPr dirty="0" sz="1100">
                <a:latin typeface="Calibri"/>
                <a:cs typeface="Calibri"/>
              </a:rPr>
              <a:t> afianzarán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sus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conocimientos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para desarrollar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investigaciones </a:t>
            </a:r>
            <a:r>
              <a:rPr dirty="0" sz="1100">
                <a:latin typeface="Calibri"/>
                <a:cs typeface="Calibri"/>
              </a:rPr>
              <a:t>institucionales.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t>10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dirty="0" spc="-40">
                <a:solidFill>
                  <a:srgbClr val="000000"/>
                </a:solidFill>
              </a:rPr>
              <a:t> </a:t>
            </a:r>
            <a:r>
              <a:rPr dirty="0"/>
              <a:t>Página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60500" y="6376796"/>
            <a:ext cx="313055" cy="5657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5" b="1">
                <a:latin typeface="Calibri"/>
                <a:cs typeface="Calibri"/>
              </a:rPr>
              <a:t>II.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15"/>
              </a:spcBef>
            </a:pPr>
            <a:r>
              <a:rPr dirty="0" sz="1100" b="1">
                <a:latin typeface="Calibri"/>
                <a:cs typeface="Calibri"/>
              </a:rPr>
              <a:t>1</a:t>
            </a:r>
            <a:r>
              <a:rPr dirty="0" sz="1100" spc="-10" b="1">
                <a:latin typeface="Calibri"/>
                <a:cs typeface="Calibri"/>
              </a:rPr>
              <a:t>.</a:t>
            </a:r>
            <a:r>
              <a:rPr dirty="0" sz="1100" b="1">
                <a:latin typeface="Calibri"/>
                <a:cs typeface="Calibri"/>
              </a:rPr>
              <a:t>1</a:t>
            </a:r>
            <a:r>
              <a:rPr dirty="0" sz="1100" spc="-10" b="1">
                <a:latin typeface="Calibri"/>
                <a:cs typeface="Calibri"/>
              </a:rPr>
              <a:t>.</a:t>
            </a:r>
            <a:r>
              <a:rPr dirty="0" sz="1100" b="1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17650" y="6376796"/>
            <a:ext cx="4998720" cy="12490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latin typeface="Calibri"/>
                <a:cs typeface="Calibri"/>
              </a:rPr>
              <a:t>OBJETIVOS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15"/>
              </a:spcBef>
            </a:pPr>
            <a:r>
              <a:rPr dirty="0" sz="1100" spc="-5" b="1">
                <a:latin typeface="Calibri"/>
                <a:cs typeface="Calibri"/>
              </a:rPr>
              <a:t>Objetivo</a:t>
            </a:r>
            <a:r>
              <a:rPr dirty="0" sz="1100" spc="-2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general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100" spc="-5">
                <a:latin typeface="Calibri"/>
                <a:cs typeface="Calibri"/>
              </a:rPr>
              <a:t>Fortalecer</a:t>
            </a:r>
            <a:r>
              <a:rPr dirty="0" sz="1100" spc="3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las</a:t>
            </a:r>
            <a:r>
              <a:rPr dirty="0" sz="1100" spc="3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competencias</a:t>
            </a:r>
            <a:r>
              <a:rPr dirty="0" sz="1100" spc="3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profesionales</a:t>
            </a:r>
            <a:r>
              <a:rPr dirty="0" sz="1100" spc="3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3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los</a:t>
            </a:r>
            <a:r>
              <a:rPr dirty="0" sz="1100" spc="3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docentes</a:t>
            </a:r>
            <a:r>
              <a:rPr dirty="0" sz="1100" spc="3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3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las</a:t>
            </a:r>
            <a:r>
              <a:rPr dirty="0" sz="1100" spc="3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instituciones</a:t>
            </a:r>
            <a:r>
              <a:rPr dirty="0" sz="1100" spc="3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endParaRPr sz="1100">
              <a:latin typeface="Calibri"/>
              <a:cs typeface="Calibri"/>
            </a:endParaRPr>
          </a:p>
          <a:p>
            <a:pPr marL="12700" marR="5080">
              <a:lnSpc>
                <a:spcPts val="2020"/>
              </a:lnSpc>
              <a:spcBef>
                <a:spcPts val="95"/>
              </a:spcBef>
            </a:pPr>
            <a:r>
              <a:rPr dirty="0" sz="1100">
                <a:latin typeface="Calibri"/>
                <a:cs typeface="Calibri"/>
              </a:rPr>
              <a:t>educación</a:t>
            </a:r>
            <a:r>
              <a:rPr dirty="0" sz="1100" spc="18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básica</a:t>
            </a:r>
            <a:r>
              <a:rPr dirty="0" sz="1100" spc="18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regular</a:t>
            </a:r>
            <a:r>
              <a:rPr dirty="0" sz="1100" spc="18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19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</a:t>
            </a:r>
            <a:r>
              <a:rPr dirty="0" sz="1100" spc="18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carrera</a:t>
            </a:r>
            <a:r>
              <a:rPr dirty="0" sz="1100" spc="18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18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educación</a:t>
            </a:r>
            <a:r>
              <a:rPr dirty="0" sz="1100" spc="18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inicial</a:t>
            </a:r>
            <a:r>
              <a:rPr dirty="0" sz="1100" spc="19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y</a:t>
            </a:r>
            <a:r>
              <a:rPr dirty="0" sz="1100" spc="19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19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los</a:t>
            </a:r>
            <a:r>
              <a:rPr dirty="0" sz="1100" spc="19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docentes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formadores de</a:t>
            </a:r>
            <a:r>
              <a:rPr dirty="0" sz="1100">
                <a:latin typeface="Calibri"/>
                <a:cs typeface="Calibri"/>
              </a:rPr>
              <a:t> la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EESPP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“EBB”.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0500" y="7853019"/>
            <a:ext cx="5441950" cy="1822450"/>
          </a:xfrm>
          <a:prstGeom prst="rect">
            <a:avLst/>
          </a:prstGeom>
        </p:spPr>
        <p:txBody>
          <a:bodyPr wrap="square" lIns="0" tIns="102235" rIns="0" bIns="0" rtlCol="0" vert="horz">
            <a:spAutoFit/>
          </a:bodyPr>
          <a:lstStyle/>
          <a:p>
            <a:pPr algn="just" lvl="2" marL="469265" indent="-457200">
              <a:lnSpc>
                <a:spcPct val="100000"/>
              </a:lnSpc>
              <a:spcBef>
                <a:spcPts val="805"/>
              </a:spcBef>
              <a:buAutoNum type="arabicPeriod" startAt="2"/>
              <a:tabLst>
                <a:tab pos="469900" algn="l"/>
              </a:tabLst>
            </a:pPr>
            <a:r>
              <a:rPr dirty="0" sz="1100" spc="-5" b="1">
                <a:latin typeface="Calibri"/>
                <a:cs typeface="Calibri"/>
              </a:rPr>
              <a:t>Objetivos</a:t>
            </a:r>
            <a:r>
              <a:rPr dirty="0" sz="1100" spc="-2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específicos</a:t>
            </a:r>
            <a:endParaRPr sz="1100">
              <a:latin typeface="Calibri"/>
              <a:cs typeface="Calibri"/>
            </a:endParaRPr>
          </a:p>
          <a:p>
            <a:pPr algn="just" lvl="3" marL="830580" marR="5080" indent="-269875">
              <a:lnSpc>
                <a:spcPct val="152300"/>
              </a:lnSpc>
              <a:spcBef>
                <a:spcPts val="20"/>
              </a:spcBef>
              <a:buAutoNum type="alphaLcPeriod"/>
              <a:tabLst>
                <a:tab pos="831215" algn="l"/>
              </a:tabLst>
            </a:pPr>
            <a:r>
              <a:rPr dirty="0" sz="1100">
                <a:latin typeface="Calibri"/>
                <a:cs typeface="Calibri"/>
              </a:rPr>
              <a:t>Desarrollar </a:t>
            </a:r>
            <a:r>
              <a:rPr dirty="0" sz="1100" spc="-5">
                <a:latin typeface="Calibri"/>
                <a:cs typeface="Calibri"/>
              </a:rPr>
              <a:t>actividades </a:t>
            </a:r>
            <a:r>
              <a:rPr dirty="0" sz="1100" spc="-10">
                <a:latin typeface="Calibri"/>
                <a:cs typeface="Calibri"/>
              </a:rPr>
              <a:t>de </a:t>
            </a:r>
            <a:r>
              <a:rPr dirty="0" sz="1100" spc="-5">
                <a:latin typeface="Calibri"/>
                <a:cs typeface="Calibri"/>
              </a:rPr>
              <a:t>fortalecimiento de necesidades formativas, dirigidos </a:t>
            </a:r>
            <a:r>
              <a:rPr dirty="0" sz="1100">
                <a:latin typeface="Calibri"/>
                <a:cs typeface="Calibri"/>
              </a:rPr>
              <a:t>a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los </a:t>
            </a:r>
            <a:r>
              <a:rPr dirty="0" sz="1100" spc="-5">
                <a:latin typeface="Calibri"/>
                <a:cs typeface="Calibri"/>
              </a:rPr>
              <a:t>docentes de </a:t>
            </a:r>
            <a:r>
              <a:rPr dirty="0" sz="1100">
                <a:latin typeface="Calibri"/>
                <a:cs typeface="Calibri"/>
              </a:rPr>
              <a:t>la </a:t>
            </a:r>
            <a:r>
              <a:rPr dirty="0" sz="1100" spc="-5">
                <a:latin typeface="Calibri"/>
                <a:cs typeface="Calibri"/>
              </a:rPr>
              <a:t>educación </a:t>
            </a:r>
            <a:r>
              <a:rPr dirty="0" sz="1100">
                <a:latin typeface="Calibri"/>
                <a:cs typeface="Calibri"/>
              </a:rPr>
              <a:t>básica </a:t>
            </a:r>
            <a:r>
              <a:rPr dirty="0" sz="1100" spc="-5">
                <a:latin typeface="Calibri"/>
                <a:cs typeface="Calibri"/>
              </a:rPr>
              <a:t>regular, de </a:t>
            </a:r>
            <a:r>
              <a:rPr dirty="0" sz="1100">
                <a:latin typeface="Calibri"/>
                <a:cs typeface="Calibri"/>
              </a:rPr>
              <a:t>la especialidad </a:t>
            </a:r>
            <a:r>
              <a:rPr dirty="0" sz="1100" spc="-5">
                <a:latin typeface="Calibri"/>
                <a:cs typeface="Calibri"/>
              </a:rPr>
              <a:t>de </a:t>
            </a:r>
            <a:r>
              <a:rPr dirty="0" sz="1100">
                <a:latin typeface="Calibri"/>
                <a:cs typeface="Calibri"/>
              </a:rPr>
              <a:t>educación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inicial.</a:t>
            </a:r>
            <a:endParaRPr sz="1100">
              <a:latin typeface="Calibri"/>
              <a:cs typeface="Calibri"/>
            </a:endParaRPr>
          </a:p>
          <a:p>
            <a:pPr algn="just" lvl="3" marL="830580" marR="16510" indent="-269875">
              <a:lnSpc>
                <a:spcPct val="152800"/>
              </a:lnSpc>
              <a:spcBef>
                <a:spcPts val="20"/>
              </a:spcBef>
              <a:buAutoNum type="alphaLcPeriod"/>
              <a:tabLst>
                <a:tab pos="831215" algn="l"/>
              </a:tabLst>
            </a:pPr>
            <a:r>
              <a:rPr dirty="0" sz="1100">
                <a:latin typeface="Calibri"/>
                <a:cs typeface="Calibri"/>
              </a:rPr>
              <a:t>Desarrollar el </a:t>
            </a:r>
            <a:r>
              <a:rPr dirty="0" sz="1100" spc="-5">
                <a:latin typeface="Calibri"/>
                <a:cs typeface="Calibri"/>
              </a:rPr>
              <a:t>Programa </a:t>
            </a:r>
            <a:r>
              <a:rPr dirty="0" sz="1100" spc="-10">
                <a:latin typeface="Calibri"/>
                <a:cs typeface="Calibri"/>
              </a:rPr>
              <a:t>de</a:t>
            </a:r>
            <a:r>
              <a:rPr dirty="0" sz="1100" spc="-5">
                <a:latin typeface="Calibri"/>
                <a:cs typeface="Calibri"/>
              </a:rPr>
              <a:t> Bachillerato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dirigido </a:t>
            </a:r>
            <a:r>
              <a:rPr dirty="0" sz="1100">
                <a:latin typeface="Calibri"/>
                <a:cs typeface="Calibri"/>
              </a:rPr>
              <a:t>a egresados </a:t>
            </a:r>
            <a:r>
              <a:rPr dirty="0" sz="1100" spc="-5">
                <a:latin typeface="Calibri"/>
                <a:cs typeface="Calibri"/>
              </a:rPr>
              <a:t>de Institutos </a:t>
            </a:r>
            <a:r>
              <a:rPr dirty="0" sz="1100" spc="-10">
                <a:latin typeface="Calibri"/>
                <a:cs typeface="Calibri"/>
              </a:rPr>
              <a:t>de </a:t>
            </a:r>
            <a:r>
              <a:rPr dirty="0" sz="1100" spc="-5">
                <a:latin typeface="Calibri"/>
                <a:cs typeface="Calibri"/>
              </a:rPr>
              <a:t> Educación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Superior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Pedagógico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que</a:t>
            </a:r>
            <a:r>
              <a:rPr dirty="0" sz="1100">
                <a:latin typeface="Calibri"/>
                <a:cs typeface="Calibri"/>
              </a:rPr>
              <a:t> 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fecha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no</a:t>
            </a:r>
            <a:r>
              <a:rPr dirty="0" sz="1100">
                <a:latin typeface="Calibri"/>
                <a:cs typeface="Calibri"/>
              </a:rPr>
              <a:t> cuentan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con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el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grado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 </a:t>
            </a:r>
            <a:r>
              <a:rPr dirty="0" sz="1100">
                <a:latin typeface="Calibri"/>
                <a:cs typeface="Calibri"/>
              </a:rPr>
              <a:t> bachiller.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5740" y="429259"/>
            <a:ext cx="5420360" cy="23768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252525"/>
                </a:solidFill>
                <a:latin typeface="Calibri"/>
                <a:cs typeface="Calibri"/>
              </a:rPr>
              <a:t>Plan</a:t>
            </a:r>
            <a:r>
              <a:rPr dirty="0" sz="1000" spc="1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de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Trabajo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de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la</a:t>
            </a:r>
            <a:r>
              <a:rPr dirty="0" sz="1000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Unidad</a:t>
            </a:r>
            <a:r>
              <a:rPr dirty="0" sz="1000" b="1">
                <a:solidFill>
                  <a:srgbClr val="252525"/>
                </a:solidFill>
                <a:latin typeface="Calibri"/>
                <a:cs typeface="Calibri"/>
              </a:rPr>
              <a:t> de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Formación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Continua</a:t>
            </a:r>
            <a:r>
              <a:rPr dirty="0" sz="1000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2022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Calibri"/>
              <a:cs typeface="Calibri"/>
            </a:endParaRPr>
          </a:p>
          <a:p>
            <a:pPr algn="just" marL="815340" marR="7620" indent="-269875">
              <a:lnSpc>
                <a:spcPct val="151800"/>
              </a:lnSpc>
              <a:buAutoNum type="alphaLcPeriod" startAt="3"/>
              <a:tabLst>
                <a:tab pos="815975" algn="l"/>
              </a:tabLst>
            </a:pPr>
            <a:r>
              <a:rPr dirty="0" sz="1100">
                <a:latin typeface="Calibri"/>
                <a:cs typeface="Calibri"/>
              </a:rPr>
              <a:t>Desarrollar el </a:t>
            </a:r>
            <a:r>
              <a:rPr dirty="0" sz="1100" spc="-5">
                <a:latin typeface="Calibri"/>
                <a:cs typeface="Calibri"/>
              </a:rPr>
              <a:t>programa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de</a:t>
            </a:r>
            <a:r>
              <a:rPr dirty="0" sz="1100" spc="-5">
                <a:latin typeface="Calibri"/>
                <a:cs typeface="Calibri"/>
              </a:rPr>
              <a:t> segunda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especialidad según</a:t>
            </a:r>
            <a:r>
              <a:rPr dirty="0" sz="1100" spc="2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especificaciones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24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la 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RM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N°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441-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MINEDU.</a:t>
            </a:r>
            <a:endParaRPr sz="1100">
              <a:latin typeface="Calibri"/>
              <a:cs typeface="Calibri"/>
            </a:endParaRPr>
          </a:p>
          <a:p>
            <a:pPr algn="just" marL="815340" marR="5080" indent="-269875">
              <a:lnSpc>
                <a:spcPct val="151200"/>
              </a:lnSpc>
              <a:spcBef>
                <a:spcPts val="20"/>
              </a:spcBef>
              <a:buAutoNum type="alphaLcPeriod" startAt="3"/>
              <a:tabLst>
                <a:tab pos="815975" algn="l"/>
              </a:tabLst>
            </a:pPr>
            <a:r>
              <a:rPr dirty="0" sz="1100">
                <a:latin typeface="Calibri"/>
                <a:cs typeface="Calibri"/>
              </a:rPr>
              <a:t>Desarrollar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programas,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cursos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especialización,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talleres</a:t>
            </a:r>
            <a:r>
              <a:rPr dirty="0" sz="1100">
                <a:latin typeface="Calibri"/>
                <a:cs typeface="Calibri"/>
              </a:rPr>
              <a:t> y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otros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para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el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fortalecimiento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de</a:t>
            </a:r>
            <a:r>
              <a:rPr dirty="0" sz="1100" spc="-5">
                <a:latin typeface="Calibri"/>
                <a:cs typeface="Calibri"/>
              </a:rPr>
              <a:t> capacidades,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competencias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investigación</a:t>
            </a:r>
            <a:r>
              <a:rPr dirty="0" sz="1100" spc="2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y</a:t>
            </a:r>
            <a:r>
              <a:rPr dirty="0" sz="1100" spc="25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manejo</a:t>
            </a:r>
            <a:r>
              <a:rPr dirty="0" sz="1100" spc="24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de 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base </a:t>
            </a:r>
            <a:r>
              <a:rPr dirty="0" sz="1100" spc="-5">
                <a:latin typeface="Calibri"/>
                <a:cs typeface="Calibri"/>
              </a:rPr>
              <a:t>de </a:t>
            </a:r>
            <a:r>
              <a:rPr dirty="0" sz="1100">
                <a:latin typeface="Calibri"/>
                <a:cs typeface="Calibri"/>
              </a:rPr>
              <a:t>datos y </a:t>
            </a:r>
            <a:r>
              <a:rPr dirty="0" sz="1100" spc="-5">
                <a:latin typeface="Calibri"/>
                <a:cs typeface="Calibri"/>
              </a:rPr>
              <a:t>herramientas tecnológicas de </a:t>
            </a:r>
            <a:r>
              <a:rPr dirty="0" sz="1100">
                <a:latin typeface="Calibri"/>
                <a:cs typeface="Calibri"/>
              </a:rPr>
              <a:t>los </a:t>
            </a:r>
            <a:r>
              <a:rPr dirty="0" sz="1100" spc="-5">
                <a:latin typeface="Calibri"/>
                <a:cs typeface="Calibri"/>
              </a:rPr>
              <a:t>docentes </a:t>
            </a:r>
            <a:r>
              <a:rPr dirty="0" sz="1100">
                <a:latin typeface="Calibri"/>
                <a:cs typeface="Calibri"/>
              </a:rPr>
              <a:t>formadores </a:t>
            </a:r>
            <a:r>
              <a:rPr dirty="0" sz="1100" spc="-10">
                <a:latin typeface="Calibri"/>
                <a:cs typeface="Calibri"/>
              </a:rPr>
              <a:t>de </a:t>
            </a:r>
            <a:r>
              <a:rPr dirty="0" sz="1100">
                <a:latin typeface="Calibri"/>
                <a:cs typeface="Calibri"/>
              </a:rPr>
              <a:t>la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EESPP “EBB”,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durante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el </a:t>
            </a:r>
            <a:r>
              <a:rPr dirty="0" sz="1100" spc="-5">
                <a:latin typeface="Calibri"/>
                <a:cs typeface="Calibri"/>
              </a:rPr>
              <a:t>año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lectivo 2022.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>
              <a:latin typeface="Calibri"/>
              <a:cs typeface="Calibri"/>
            </a:endParaRPr>
          </a:p>
          <a:p>
            <a:pPr marL="1230630">
              <a:lnSpc>
                <a:spcPct val="100000"/>
              </a:lnSpc>
              <a:spcBef>
                <a:spcPts val="5"/>
              </a:spcBef>
            </a:pPr>
            <a:r>
              <a:rPr dirty="0" sz="1000" spc="-5" b="1">
                <a:latin typeface="Calibri"/>
                <a:cs typeface="Calibri"/>
              </a:rPr>
              <a:t>Cuadro</a:t>
            </a:r>
            <a:r>
              <a:rPr dirty="0" sz="100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1:</a:t>
            </a:r>
            <a:r>
              <a:rPr dirty="0" sz="100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Vinculación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con</a:t>
            </a:r>
            <a:r>
              <a:rPr dirty="0" sz="100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el</a:t>
            </a:r>
            <a:r>
              <a:rPr dirty="0" sz="1000" spc="-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Proyecto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Educativo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Nacional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al 2036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4320" y="9877043"/>
            <a:ext cx="7118984" cy="6350"/>
          </a:xfrm>
          <a:custGeom>
            <a:avLst/>
            <a:gdLst/>
            <a:ahLst/>
            <a:cxnLst/>
            <a:rect l="l" t="t" r="r" b="b"/>
            <a:pathLst>
              <a:path w="7118984" h="6350">
                <a:moveTo>
                  <a:pt x="7118604" y="0"/>
                </a:moveTo>
                <a:lnTo>
                  <a:pt x="0" y="0"/>
                </a:lnTo>
                <a:lnTo>
                  <a:pt x="0" y="6095"/>
                </a:lnTo>
                <a:lnTo>
                  <a:pt x="7118604" y="6095"/>
                </a:lnTo>
                <a:lnTo>
                  <a:pt x="711860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86511" y="2880613"/>
          <a:ext cx="6217920" cy="5335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7175"/>
                <a:gridCol w="1981835"/>
                <a:gridCol w="1440814"/>
                <a:gridCol w="1259204"/>
              </a:tblGrid>
              <a:tr h="335661">
                <a:tc>
                  <a:txBody>
                    <a:bodyPr/>
                    <a:lstStyle/>
                    <a:p>
                      <a:pPr marL="283210" marR="273050" indent="250190">
                        <a:lnSpc>
                          <a:spcPts val="890"/>
                        </a:lnSpc>
                        <a:spcBef>
                          <a:spcPts val="5"/>
                        </a:spcBef>
                      </a:pPr>
                      <a:r>
                        <a:rPr dirty="0" sz="800" spc="-5" b="1">
                          <a:latin typeface="Calibri"/>
                          <a:cs typeface="Calibri"/>
                        </a:rPr>
                        <a:t>OBJETIVOS 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 b="1">
                          <a:latin typeface="Calibri"/>
                          <a:cs typeface="Calibri"/>
                        </a:rPr>
                        <a:t>ESTRATÉGICOS</a:t>
                      </a:r>
                      <a:r>
                        <a:rPr dirty="0" sz="8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 b="1">
                          <a:latin typeface="Calibri"/>
                          <a:cs typeface="Calibri"/>
                        </a:rPr>
                        <a:t>DEL</a:t>
                      </a:r>
                      <a:r>
                        <a:rPr dirty="0" sz="8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 b="1">
                          <a:latin typeface="Calibri"/>
                          <a:cs typeface="Calibri"/>
                        </a:rPr>
                        <a:t>PEI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728345" marR="418465" indent="-302260">
                        <a:lnSpc>
                          <a:spcPts val="819"/>
                        </a:lnSpc>
                        <a:spcBef>
                          <a:spcPts val="60"/>
                        </a:spcBef>
                      </a:pPr>
                      <a:r>
                        <a:rPr dirty="0" sz="800" spc="-5" b="1">
                          <a:latin typeface="Calibri"/>
                          <a:cs typeface="Calibri"/>
                        </a:rPr>
                        <a:t>PROPÓSITOS VINCULADOS </a:t>
                      </a:r>
                      <a:r>
                        <a:rPr dirty="0" sz="800" spc="-17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AL</a:t>
                      </a:r>
                      <a:r>
                        <a:rPr dirty="0" sz="8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PEN</a:t>
                      </a:r>
                      <a:r>
                        <a:rPr dirty="0" sz="8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2036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20370" marR="412750">
                        <a:lnSpc>
                          <a:spcPct val="89500"/>
                        </a:lnSpc>
                      </a:pPr>
                      <a:r>
                        <a:rPr dirty="0" sz="800" spc="-5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RIEN</a:t>
                      </a:r>
                      <a:r>
                        <a:rPr dirty="0" sz="800" spc="-20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10" b="1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IÓN  </a:t>
                      </a:r>
                      <a:r>
                        <a:rPr dirty="0" sz="800" spc="-5" b="1">
                          <a:latin typeface="Calibri"/>
                          <a:cs typeface="Calibri"/>
                        </a:rPr>
                        <a:t>ESTRATÉGICA </a:t>
                      </a:r>
                      <a:r>
                        <a:rPr dirty="0" sz="800" spc="-17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PEN</a:t>
                      </a:r>
                      <a:r>
                        <a:rPr dirty="0" sz="8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 b="1">
                          <a:latin typeface="Calibri"/>
                          <a:cs typeface="Calibri"/>
                        </a:rPr>
                        <a:t>2036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6845" marR="152400">
                        <a:lnSpc>
                          <a:spcPct val="85200"/>
                        </a:lnSpc>
                        <a:spcBef>
                          <a:spcPts val="60"/>
                        </a:spcBef>
                      </a:pPr>
                      <a:r>
                        <a:rPr dirty="0" sz="800" spc="-5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BJET</a:t>
                      </a:r>
                      <a:r>
                        <a:rPr dirty="0" sz="800" spc="-15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800" spc="-5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8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PR</a:t>
                      </a:r>
                      <a:r>
                        <a:rPr dirty="0" sz="800" spc="-5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800" spc="-15" b="1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800" spc="-10" b="1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800" spc="-5" b="1">
                          <a:latin typeface="Calibri"/>
                          <a:cs typeface="Calibri"/>
                        </a:rPr>
                        <a:t>TO  </a:t>
                      </a:r>
                      <a:r>
                        <a:rPr dirty="0" sz="800" spc="-5" b="1">
                          <a:latin typeface="Calibri"/>
                          <a:cs typeface="Calibri"/>
                        </a:rPr>
                        <a:t>EDUCATIVO 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 b="1">
                          <a:latin typeface="Calibri"/>
                          <a:cs typeface="Calibri"/>
                        </a:rPr>
                        <a:t>METROPOLITANO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  <a:tr h="4993259">
                <a:tc>
                  <a:txBody>
                    <a:bodyPr/>
                    <a:lstStyle/>
                    <a:p>
                      <a:pPr algn="just" marL="92710">
                        <a:lnSpc>
                          <a:spcPts val="940"/>
                        </a:lnSpc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O3.</a:t>
                      </a:r>
                      <a:r>
                        <a:rPr dirty="0" sz="800" spc="3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Desarrollar</a:t>
                      </a:r>
                      <a:r>
                        <a:rPr dirty="0" sz="800" spc="3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programas</a:t>
                      </a:r>
                      <a:r>
                        <a:rPr dirty="0" sz="800" spc="3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algn="just" marL="92710" marR="85725">
                        <a:lnSpc>
                          <a:spcPct val="101899"/>
                        </a:lnSpc>
                        <a:spcBef>
                          <a:spcPts val="5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formación continua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docentes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servicio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EBR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y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otros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profesionales.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just" marL="92710" marR="85090">
                        <a:lnSpc>
                          <a:spcPct val="101899"/>
                        </a:lnSpc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O5.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Fortalecer las competencias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profesionales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docentes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formadores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EESPP.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255904" indent="-162560">
                        <a:lnSpc>
                          <a:spcPts val="940"/>
                        </a:lnSpc>
                        <a:buFont typeface="Calibri"/>
                        <a:buAutoNum type="alphaLcParenR"/>
                        <a:tabLst>
                          <a:tab pos="256540" algn="l"/>
                        </a:tabLst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Asegurar</a:t>
                      </a:r>
                      <a:r>
                        <a:rPr dirty="0" sz="800" spc="4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que</a:t>
                      </a:r>
                      <a:r>
                        <a:rPr dirty="0" sz="800" spc="43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800" spc="43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educación</a:t>
                      </a:r>
                      <a:r>
                        <a:rPr dirty="0" sz="800" spc="4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de  </a:t>
                      </a:r>
                      <a:r>
                        <a:rPr dirty="0" sz="800" spc="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las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algn="just" marL="93980" marR="83820">
                        <a:lnSpc>
                          <a:spcPct val="117000"/>
                        </a:lnSpc>
                        <a:spcBef>
                          <a:spcPts val="5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personas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todas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las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etapas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la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vida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contribuya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construir una vida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ciudadana,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es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decir,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contribuya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a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convivencia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sujetos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que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800" spc="1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una</a:t>
                      </a:r>
                      <a:r>
                        <a:rPr dirty="0" sz="800" spc="1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comunidad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democrática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ejercen</a:t>
                      </a:r>
                      <a:r>
                        <a:rPr dirty="0" sz="800" spc="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con</a:t>
                      </a:r>
                      <a:r>
                        <a:rPr dirty="0" sz="800" spc="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responsabilidad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su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libertad,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modo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que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logren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vidas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plenas</a:t>
                      </a:r>
                      <a:r>
                        <a:rPr dirty="0" sz="8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8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contribuyan</a:t>
                      </a:r>
                      <a:r>
                        <a:rPr dirty="0" sz="8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lograr</a:t>
                      </a:r>
                      <a:r>
                        <a:rPr dirty="0" sz="8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un</a:t>
                      </a:r>
                      <a:r>
                        <a:rPr dirty="0" sz="8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país</a:t>
                      </a:r>
                      <a:r>
                        <a:rPr dirty="0" sz="8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justo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próspero;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algn="just" marL="314325" indent="-220345">
                        <a:lnSpc>
                          <a:spcPct val="100000"/>
                        </a:lnSpc>
                        <a:spcBef>
                          <a:spcPts val="155"/>
                        </a:spcBef>
                        <a:buFont typeface="Calibri"/>
                        <a:buAutoNum type="alphaLcParenR" startAt="2"/>
                        <a:tabLst>
                          <a:tab pos="314325" algn="l"/>
                        </a:tabLst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Enfrentar</a:t>
                      </a:r>
                      <a:r>
                        <a:rPr dirty="0" sz="800" spc="3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3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los    </a:t>
                      </a:r>
                      <a:r>
                        <a:rPr dirty="0" sz="800" spc="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grandes</a:t>
                      </a:r>
                      <a:r>
                        <a:rPr dirty="0" sz="800" spc="3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3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desafíos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algn="just" marL="93980" marR="83820">
                        <a:lnSpc>
                          <a:spcPct val="117000"/>
                        </a:lnSpc>
                        <a:spcBef>
                          <a:spcPts val="5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vinculados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 asegurar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que el derecho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educación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sea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ejercido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por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TODAS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LAS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PERSONAS, es decir, que enfrentemos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modo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efectivo los desafíos vinculados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inclusión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equidad dejando en el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pasado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reproducción de la actual segregación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incapacidad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del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sistema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educativo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para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crear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igualdad de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oportunidades;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algn="just" marL="93980" marR="84455">
                        <a:lnSpc>
                          <a:spcPct val="116900"/>
                        </a:lnSpc>
                        <a:spcBef>
                          <a:spcPts val="5"/>
                        </a:spcBef>
                        <a:buFont typeface="Calibri"/>
                        <a:buAutoNum type="alphaLcParenR" startAt="3"/>
                        <a:tabLst>
                          <a:tab pos="201295" algn="l"/>
                        </a:tabLst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Asegurar que las personas alcancen una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vida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activa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y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emocionalmente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saludable,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promoviéndola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desde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todos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los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espacios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educativos,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así como gracias a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acción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cada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quien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todos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los</a:t>
                      </a:r>
                      <a:r>
                        <a:rPr dirty="0" sz="800" spc="1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espacios</a:t>
                      </a:r>
                      <a:r>
                        <a:rPr dirty="0" sz="800" spc="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800" spc="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que vive,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y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que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permita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todas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y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todos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lograr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modo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autónomo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y</a:t>
                      </a:r>
                      <a:r>
                        <a:rPr dirty="0" sz="800" spc="1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cooperación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con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nuestros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semejantes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nuestros distintos proyectos individuales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colectivos;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algn="just" marL="93980" marR="83820">
                        <a:lnSpc>
                          <a:spcPct val="101800"/>
                        </a:lnSpc>
                        <a:spcBef>
                          <a:spcPts val="130"/>
                        </a:spcBef>
                        <a:buFont typeface="Calibri"/>
                        <a:buAutoNum type="alphaLcParenR" startAt="3"/>
                        <a:tabLst>
                          <a:tab pos="320675" algn="l"/>
                        </a:tabLst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Asegurar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que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las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experiencias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educativas que viven las personas en todas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las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etapas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vida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las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equipen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para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desarrollar labores productivas sostenibles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que,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armonía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con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ambiente,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contribuyan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la prosperidad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TODAS LAS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PERSONAS,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considerando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permanente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incorporación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los resultados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950"/>
                        </a:lnSpc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OE2.</a:t>
                      </a:r>
                      <a:r>
                        <a:rPr dirty="0" sz="8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Las</a:t>
                      </a:r>
                      <a:r>
                        <a:rPr dirty="0" sz="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personas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que ejercen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88265" marR="83820">
                        <a:lnSpc>
                          <a:spcPct val="101699"/>
                        </a:lnSpc>
                        <a:spcBef>
                          <a:spcPts val="5"/>
                        </a:spcBef>
                        <a:tabLst>
                          <a:tab pos="359410" algn="l"/>
                          <a:tab pos="586105" algn="l"/>
                          <a:tab pos="629920" algn="l"/>
                          <a:tab pos="651510" algn="l"/>
                          <a:tab pos="895350" algn="l"/>
                          <a:tab pos="915669" algn="l"/>
                          <a:tab pos="1012825" algn="l"/>
                          <a:tab pos="1090295" algn="l"/>
                          <a:tab pos="1276350" algn="l"/>
                          <a:tab pos="1301750" algn="l"/>
                        </a:tabLst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8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docencia</a:t>
                      </a:r>
                      <a:r>
                        <a:rPr dirty="0" sz="8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8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todo</a:t>
                      </a:r>
                      <a:r>
                        <a:rPr dirty="0" sz="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8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sistema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educativo</a:t>
                      </a:r>
                      <a:r>
                        <a:rPr dirty="0" sz="8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se</a:t>
                      </a:r>
                      <a:r>
                        <a:rPr dirty="0" sz="800" spc="1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comprometen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con</a:t>
                      </a:r>
                      <a:r>
                        <a:rPr dirty="0" sz="80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sus</a:t>
                      </a:r>
                      <a:r>
                        <a:rPr dirty="0" sz="80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estudiantes</a:t>
                      </a:r>
                      <a:r>
                        <a:rPr dirty="0" sz="80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800" spc="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sus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aprendizajes,</a:t>
                      </a:r>
                      <a:r>
                        <a:rPr dirty="0" sz="8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comprenden</a:t>
                      </a:r>
                      <a:r>
                        <a:rPr dirty="0" sz="8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sus </a:t>
                      </a:r>
                      <a:r>
                        <a:rPr dirty="0" sz="800" spc="-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fere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			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es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dad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		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 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orn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am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ili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		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, 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cu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lt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al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		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am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, 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contribuyen</a:t>
                      </a:r>
                      <a:r>
                        <a:rPr dirty="0" sz="8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modo</a:t>
                      </a:r>
                      <a:r>
                        <a:rPr dirty="0" sz="8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efectivo </a:t>
                      </a:r>
                      <a:r>
                        <a:rPr dirty="0" sz="800" spc="-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desarrollar</a:t>
                      </a:r>
                      <a:r>
                        <a:rPr dirty="0" sz="800" spc="1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su</a:t>
                      </a:r>
                      <a:r>
                        <a:rPr dirty="0" sz="8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potencial</a:t>
                      </a:r>
                      <a:r>
                        <a:rPr dirty="0" sz="800" spc="1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sin </a:t>
                      </a:r>
                      <a:r>
                        <a:rPr dirty="0" sz="800" spc="-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ningún</a:t>
                      </a:r>
                      <a:r>
                        <a:rPr dirty="0" sz="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tipo					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discriminación,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desempeñándose</a:t>
                      </a:r>
                      <a:r>
                        <a:rPr dirty="0" sz="8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con</a:t>
                      </a:r>
                      <a:r>
                        <a:rPr dirty="0" sz="8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ética,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integridad</a:t>
                      </a:r>
                      <a:r>
                        <a:rPr dirty="0" sz="8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8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profesionalismo,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desplegando</a:t>
                      </a:r>
                      <a:r>
                        <a:rPr dirty="0" sz="8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proactivamente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lid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z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par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  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ns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ció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al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		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 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con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st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ru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			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vín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s 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afectivos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positivos.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just" marL="88265" marR="83820">
                        <a:lnSpc>
                          <a:spcPct val="101699"/>
                        </a:lnSpc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OE6.</a:t>
                      </a:r>
                      <a:r>
                        <a:rPr dirty="0" sz="8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sistema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educativo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promueve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y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certifica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los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aprendizajes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logrados</a:t>
                      </a:r>
                      <a:r>
                        <a:rPr dirty="0" sz="800" spc="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dentro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fuera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escolaridad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y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brinda trayectorias diversas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flexibles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a lo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largo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800" spc="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vida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las personas.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just" marL="43815" marR="35560">
                        <a:lnSpc>
                          <a:spcPct val="101699"/>
                        </a:lnSpc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OE4.</a:t>
                      </a:r>
                      <a:r>
                        <a:rPr dirty="0" sz="8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Objetivo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específico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4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Desarrollo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 spc="1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capacidades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investigación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e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innovación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orientadas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a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producción;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a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demanda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laboral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calificada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y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al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desarrollo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del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conocimiento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cultura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sistema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educativo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en las diversas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instituciones</a:t>
                      </a:r>
                      <a:r>
                        <a:rPr dirty="0" sz="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ciudad.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just" marL="43815" marR="34925">
                        <a:lnSpc>
                          <a:spcPct val="101800"/>
                        </a:lnSpc>
                        <a:tabLst>
                          <a:tab pos="729615" algn="l"/>
                          <a:tab pos="926465" algn="l"/>
                          <a:tab pos="1102995" algn="l"/>
                          <a:tab pos="1165225" algn="l"/>
                        </a:tabLst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OE5.</a:t>
                      </a:r>
                      <a:r>
                        <a:rPr dirty="0" sz="8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Fortalecimiento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del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desarrollo integral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el nivel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profesional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maestros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y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rec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re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		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as 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instituciones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educativas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iéndol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			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 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renovar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sus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roles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el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marco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del buen desempeño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que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garantice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el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logro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capacidades		de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estudiantes.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just" marL="43815">
                        <a:lnSpc>
                          <a:spcPct val="100000"/>
                        </a:lnSpc>
                      </a:pPr>
                      <a:r>
                        <a:rPr dirty="0" sz="800" spc="-5" b="1">
                          <a:latin typeface="Calibri"/>
                          <a:cs typeface="Calibri"/>
                        </a:rPr>
                        <a:t>POLÍITICA</a:t>
                      </a:r>
                      <a:r>
                        <a:rPr dirty="0" sz="8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 b="1">
                          <a:latin typeface="Calibri"/>
                          <a:cs typeface="Calibri"/>
                        </a:rPr>
                        <a:t>ESPECÍFICA: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algn="just" marL="43815" marR="35560">
                        <a:lnSpc>
                          <a:spcPct val="101600"/>
                        </a:lnSpc>
                        <a:spcBef>
                          <a:spcPts val="5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Empoderar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a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maestros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y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directores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fortaleciendo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su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formación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profesional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y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su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rol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800" spc="1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desarrollo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educativo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ciudad.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t>10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dirty="0" spc="-40">
                <a:solidFill>
                  <a:srgbClr val="000000"/>
                </a:solidFill>
              </a:rPr>
              <a:t> </a:t>
            </a:r>
            <a:r>
              <a:rPr dirty="0"/>
              <a:t>Página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17650" y="8487002"/>
            <a:ext cx="5000625" cy="1306195"/>
          </a:xfrm>
          <a:prstGeom prst="rect">
            <a:avLst/>
          </a:prstGeom>
        </p:spPr>
        <p:txBody>
          <a:bodyPr wrap="square" lIns="0" tIns="10096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795"/>
              </a:spcBef>
            </a:pPr>
            <a:r>
              <a:rPr dirty="0" sz="1100" spc="-5" b="1">
                <a:latin typeface="Calibri"/>
                <a:cs typeface="Calibri"/>
              </a:rPr>
              <a:t>Misión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y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funciones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del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puesto</a:t>
            </a:r>
            <a:r>
              <a:rPr dirty="0" sz="1100" b="1">
                <a:latin typeface="Calibri"/>
                <a:cs typeface="Calibri"/>
              </a:rPr>
              <a:t> de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la </a:t>
            </a:r>
            <a:r>
              <a:rPr dirty="0" sz="1100" spc="-5" b="1">
                <a:latin typeface="Calibri"/>
                <a:cs typeface="Calibri"/>
              </a:rPr>
              <a:t>Unidad</a:t>
            </a:r>
            <a:r>
              <a:rPr dirty="0" sz="1100" b="1">
                <a:latin typeface="Calibri"/>
                <a:cs typeface="Calibri"/>
              </a:rPr>
              <a:t> de</a:t>
            </a:r>
            <a:r>
              <a:rPr dirty="0" sz="1100" spc="-5" b="1">
                <a:latin typeface="Calibri"/>
                <a:cs typeface="Calibri"/>
              </a:rPr>
              <a:t> Formación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Continua</a:t>
            </a:r>
            <a:endParaRPr sz="1100">
              <a:latin typeface="Calibri"/>
              <a:cs typeface="Calibri"/>
            </a:endParaRPr>
          </a:p>
          <a:p>
            <a:pPr algn="just" marL="12700" marR="5080">
              <a:lnSpc>
                <a:spcPct val="152800"/>
              </a:lnSpc>
            </a:pPr>
            <a:r>
              <a:rPr dirty="0" sz="1100">
                <a:latin typeface="Calibri"/>
                <a:cs typeface="Calibri"/>
              </a:rPr>
              <a:t>Dirigir la actividad académica, </a:t>
            </a:r>
            <a:r>
              <a:rPr dirty="0" sz="1100" spc="-5">
                <a:latin typeface="Calibri"/>
                <a:cs typeface="Calibri"/>
              </a:rPr>
              <a:t>relacionada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con</a:t>
            </a:r>
            <a:r>
              <a:rPr dirty="0" sz="1100">
                <a:latin typeface="Calibri"/>
                <a:cs typeface="Calibri"/>
              </a:rPr>
              <a:t> la enseñanza y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el </a:t>
            </a:r>
            <a:r>
              <a:rPr dirty="0" sz="1100" spc="-5">
                <a:latin typeface="Calibri"/>
                <a:cs typeface="Calibri"/>
              </a:rPr>
              <a:t>aprendizaje</a:t>
            </a:r>
            <a:r>
              <a:rPr dirty="0" sz="1100">
                <a:latin typeface="Calibri"/>
                <a:cs typeface="Calibri"/>
              </a:rPr>
              <a:t> en la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formación </a:t>
            </a:r>
            <a:r>
              <a:rPr dirty="0" sz="1100" spc="-5">
                <a:latin typeface="Calibri"/>
                <a:cs typeface="Calibri"/>
              </a:rPr>
              <a:t>continua, </a:t>
            </a:r>
            <a:r>
              <a:rPr dirty="0" sz="1100">
                <a:latin typeface="Calibri"/>
                <a:cs typeface="Calibri"/>
              </a:rPr>
              <a:t>la </a:t>
            </a:r>
            <a:r>
              <a:rPr dirty="0" sz="1100" spc="-5">
                <a:latin typeface="Calibri"/>
                <a:cs typeface="Calibri"/>
              </a:rPr>
              <a:t>segunda </a:t>
            </a:r>
            <a:r>
              <a:rPr dirty="0" sz="1100">
                <a:latin typeface="Calibri"/>
                <a:cs typeface="Calibri"/>
              </a:rPr>
              <a:t>especialidad y la </a:t>
            </a:r>
            <a:r>
              <a:rPr dirty="0" sz="1100" spc="-5">
                <a:latin typeface="Calibri"/>
                <a:cs typeface="Calibri"/>
              </a:rPr>
              <a:t>profesionalización docente; </a:t>
            </a:r>
            <a:r>
              <a:rPr dirty="0" sz="1100">
                <a:latin typeface="Calibri"/>
                <a:cs typeface="Calibri"/>
              </a:rPr>
              <a:t>en base </a:t>
            </a:r>
            <a:r>
              <a:rPr dirty="0" sz="1100" spc="-10">
                <a:latin typeface="Calibri"/>
                <a:cs typeface="Calibri"/>
              </a:rPr>
              <a:t>al </a:t>
            </a:r>
            <a:r>
              <a:rPr dirty="0" sz="1100" spc="-5">
                <a:latin typeface="Calibri"/>
                <a:cs typeface="Calibri"/>
              </a:rPr>
              <a:t> Proyecto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Curricular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Institucional</a:t>
            </a:r>
            <a:r>
              <a:rPr dirty="0" sz="1100">
                <a:latin typeface="Calibri"/>
                <a:cs typeface="Calibri"/>
              </a:rPr>
              <a:t> y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los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Lineamientos</a:t>
            </a:r>
            <a:r>
              <a:rPr dirty="0" sz="1100" spc="2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Académicos</a:t>
            </a:r>
            <a:r>
              <a:rPr dirty="0" sz="1100" spc="2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Generales;</a:t>
            </a:r>
            <a:r>
              <a:rPr dirty="0" sz="1100" spc="2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para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ofertar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programas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acuerdo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estándares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calidad.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5740" y="429259"/>
            <a:ext cx="5443220" cy="43446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252525"/>
                </a:solidFill>
                <a:latin typeface="Calibri"/>
                <a:cs typeface="Calibri"/>
              </a:rPr>
              <a:t>Plan</a:t>
            </a:r>
            <a:r>
              <a:rPr dirty="0" sz="1000" spc="1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de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Trabajo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de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la</a:t>
            </a:r>
            <a:r>
              <a:rPr dirty="0" sz="1000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Unidad</a:t>
            </a:r>
            <a:r>
              <a:rPr dirty="0" sz="1000" b="1">
                <a:solidFill>
                  <a:srgbClr val="252525"/>
                </a:solidFill>
                <a:latin typeface="Calibri"/>
                <a:cs typeface="Calibri"/>
              </a:rPr>
              <a:t> de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Formación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Continua</a:t>
            </a:r>
            <a:r>
              <a:rPr dirty="0" sz="1000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2022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800">
              <a:latin typeface="Calibri"/>
              <a:cs typeface="Calibri"/>
            </a:endParaRPr>
          </a:p>
          <a:p>
            <a:pPr marL="454025">
              <a:lnSpc>
                <a:spcPct val="100000"/>
              </a:lnSpc>
            </a:pPr>
            <a:r>
              <a:rPr dirty="0" sz="1100" spc="-5" b="1">
                <a:latin typeface="Calibri"/>
                <a:cs typeface="Calibri"/>
              </a:rPr>
              <a:t>Funciones</a:t>
            </a:r>
            <a:endParaRPr sz="1100">
              <a:latin typeface="Calibri"/>
              <a:cs typeface="Calibri"/>
            </a:endParaRPr>
          </a:p>
          <a:p>
            <a:pPr algn="just" marL="746760" marR="5715" indent="-180340">
              <a:lnSpc>
                <a:spcPct val="152700"/>
              </a:lnSpc>
              <a:buAutoNum type="alphaLcPeriod"/>
              <a:tabLst>
                <a:tab pos="747395" algn="l"/>
              </a:tabLst>
            </a:pPr>
            <a:r>
              <a:rPr dirty="0" sz="1100">
                <a:latin typeface="Calibri"/>
                <a:cs typeface="Calibri"/>
              </a:rPr>
              <a:t>Planificar, organizar, </a:t>
            </a:r>
            <a:r>
              <a:rPr dirty="0" sz="1100" spc="-5">
                <a:latin typeface="Calibri"/>
                <a:cs typeface="Calibri"/>
              </a:rPr>
              <a:t>ejecutar, supervisar, monitorear </a:t>
            </a:r>
            <a:r>
              <a:rPr dirty="0" sz="1100">
                <a:latin typeface="Calibri"/>
                <a:cs typeface="Calibri"/>
              </a:rPr>
              <a:t>y </a:t>
            </a:r>
            <a:r>
              <a:rPr dirty="0" sz="1100" spc="-5">
                <a:latin typeface="Calibri"/>
                <a:cs typeface="Calibri"/>
              </a:rPr>
              <a:t>evaluar los </a:t>
            </a:r>
            <a:r>
              <a:rPr dirty="0" sz="1100">
                <a:latin typeface="Calibri"/>
                <a:cs typeface="Calibri"/>
              </a:rPr>
              <a:t>programas </a:t>
            </a:r>
            <a:r>
              <a:rPr dirty="0" sz="1100" spc="-10">
                <a:latin typeface="Calibri"/>
                <a:cs typeface="Calibri"/>
              </a:rPr>
              <a:t>de 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formación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continua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institucionales,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segunda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especialidad</a:t>
            </a:r>
            <a:r>
              <a:rPr dirty="0" sz="1100">
                <a:latin typeface="Calibri"/>
                <a:cs typeface="Calibri"/>
              </a:rPr>
              <a:t> y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profesionalización </a:t>
            </a:r>
            <a:r>
              <a:rPr dirty="0" sz="1100">
                <a:latin typeface="Calibri"/>
                <a:cs typeface="Calibri"/>
              </a:rPr>
              <a:t> docente, </a:t>
            </a:r>
            <a:r>
              <a:rPr dirty="0" sz="1100" spc="-5">
                <a:latin typeface="Calibri"/>
                <a:cs typeface="Calibri"/>
              </a:rPr>
              <a:t>según corresponda implementar </a:t>
            </a:r>
            <a:r>
              <a:rPr dirty="0" sz="1100">
                <a:latin typeface="Calibri"/>
                <a:cs typeface="Calibri"/>
              </a:rPr>
              <a:t>mejoras </a:t>
            </a:r>
            <a:r>
              <a:rPr dirty="0" sz="1100" spc="-5">
                <a:latin typeface="Calibri"/>
                <a:cs typeface="Calibri"/>
              </a:rPr>
              <a:t>en </a:t>
            </a:r>
            <a:r>
              <a:rPr dirty="0" sz="1100">
                <a:latin typeface="Calibri"/>
                <a:cs typeface="Calibri"/>
              </a:rPr>
              <a:t>las </a:t>
            </a:r>
            <a:r>
              <a:rPr dirty="0" sz="1100" spc="-5">
                <a:latin typeface="Calibri"/>
                <a:cs typeface="Calibri"/>
              </a:rPr>
              <a:t>actividades vinculadas </a:t>
            </a:r>
            <a:r>
              <a:rPr dirty="0" sz="1100">
                <a:latin typeface="Calibri"/>
                <a:cs typeface="Calibri"/>
              </a:rPr>
              <a:t>a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 </a:t>
            </a:r>
            <a:r>
              <a:rPr dirty="0" sz="1100" spc="-5">
                <a:latin typeface="Calibri"/>
                <a:cs typeface="Calibri"/>
              </a:rPr>
              <a:t>formación continua, sobre </a:t>
            </a:r>
            <a:r>
              <a:rPr dirty="0" sz="1100">
                <a:latin typeface="Calibri"/>
                <a:cs typeface="Calibri"/>
              </a:rPr>
              <a:t>la base </a:t>
            </a:r>
            <a:r>
              <a:rPr dirty="0" sz="1100" spc="-5">
                <a:latin typeface="Calibri"/>
                <a:cs typeface="Calibri"/>
              </a:rPr>
              <a:t>de </a:t>
            </a:r>
            <a:r>
              <a:rPr dirty="0" sz="1100">
                <a:latin typeface="Calibri"/>
                <a:cs typeface="Calibri"/>
              </a:rPr>
              <a:t>las </a:t>
            </a:r>
            <a:r>
              <a:rPr dirty="0" sz="1100" spc="-5">
                <a:latin typeface="Calibri"/>
                <a:cs typeface="Calibri"/>
              </a:rPr>
              <a:t>evaluaciones de deserción, calificación </a:t>
            </a:r>
            <a:r>
              <a:rPr dirty="0" sz="1100">
                <a:latin typeface="Calibri"/>
                <a:cs typeface="Calibri"/>
              </a:rPr>
              <a:t> académica, </a:t>
            </a:r>
            <a:r>
              <a:rPr dirty="0" sz="1100" spc="-5">
                <a:latin typeface="Calibri"/>
                <a:cs typeface="Calibri"/>
              </a:rPr>
              <a:t>usabilidad 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ambientes,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entre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otras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realizadas</a:t>
            </a:r>
            <a:endParaRPr sz="1100">
              <a:latin typeface="Calibri"/>
              <a:cs typeface="Calibri"/>
            </a:endParaRPr>
          </a:p>
          <a:p>
            <a:pPr algn="just" marL="746760" marR="8890" indent="-180340">
              <a:lnSpc>
                <a:spcPts val="2020"/>
              </a:lnSpc>
              <a:spcBef>
                <a:spcPts val="170"/>
              </a:spcBef>
              <a:buAutoNum type="alphaLcPeriod"/>
              <a:tabLst>
                <a:tab pos="747395" algn="l"/>
              </a:tabLst>
            </a:pPr>
            <a:r>
              <a:rPr dirty="0" sz="1100">
                <a:latin typeface="Calibri"/>
                <a:cs typeface="Calibri"/>
              </a:rPr>
              <a:t>Gestionar</a:t>
            </a:r>
            <a:r>
              <a:rPr dirty="0" sz="1100" spc="10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los</a:t>
            </a:r>
            <a:r>
              <a:rPr dirty="0" sz="1100" spc="1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procesos</a:t>
            </a:r>
            <a:r>
              <a:rPr dirty="0" sz="1100" spc="10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10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contratación</a:t>
            </a:r>
            <a:r>
              <a:rPr dirty="0" sz="1100" spc="10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114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docentes</a:t>
            </a:r>
            <a:r>
              <a:rPr dirty="0" sz="1100" spc="9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para</a:t>
            </a:r>
            <a:r>
              <a:rPr dirty="0" sz="1100" spc="1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atender</a:t>
            </a:r>
            <a:r>
              <a:rPr dirty="0" sz="1100" spc="1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los</a:t>
            </a:r>
            <a:r>
              <a:rPr dirty="0" sz="1100" spc="1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programas </a:t>
            </a:r>
            <a:r>
              <a:rPr dirty="0" sz="1100" spc="-2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formación continua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según normatividad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vigente.</a:t>
            </a:r>
            <a:endParaRPr sz="1100">
              <a:latin typeface="Calibri"/>
              <a:cs typeface="Calibri"/>
            </a:endParaRPr>
          </a:p>
          <a:p>
            <a:pPr algn="just" marL="746760" indent="-180340">
              <a:lnSpc>
                <a:spcPct val="100000"/>
              </a:lnSpc>
              <a:spcBef>
                <a:spcPts val="509"/>
              </a:spcBef>
              <a:buAutoNum type="alphaLcPeriod"/>
              <a:tabLst>
                <a:tab pos="747395" algn="l"/>
              </a:tabLst>
            </a:pPr>
            <a:r>
              <a:rPr dirty="0" sz="1100">
                <a:latin typeface="Calibri"/>
                <a:cs typeface="Calibri"/>
              </a:rPr>
              <a:t>Evaluar</a:t>
            </a:r>
            <a:r>
              <a:rPr dirty="0" sz="1100" spc="2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los</a:t>
            </a:r>
            <a:r>
              <a:rPr dirty="0" sz="1100" spc="2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programas</a:t>
            </a:r>
            <a:r>
              <a:rPr dirty="0" sz="1100" spc="2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formativos</a:t>
            </a:r>
            <a:r>
              <a:rPr dirty="0" sz="1100" spc="2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(procesos,</a:t>
            </a:r>
            <a:r>
              <a:rPr dirty="0" sz="1100" spc="2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resultados,</a:t>
            </a:r>
            <a:r>
              <a:rPr dirty="0" sz="1100" spc="2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recursos)</a:t>
            </a:r>
            <a:r>
              <a:rPr dirty="0" sz="1100" spc="20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orientados</a:t>
            </a:r>
            <a:r>
              <a:rPr dirty="0" sz="1100" spc="229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</a:t>
            </a:r>
            <a:endParaRPr sz="1100">
              <a:latin typeface="Calibri"/>
              <a:cs typeface="Calibri"/>
            </a:endParaRPr>
          </a:p>
          <a:p>
            <a:pPr marL="746760">
              <a:lnSpc>
                <a:spcPct val="100000"/>
              </a:lnSpc>
              <a:spcBef>
                <a:spcPts val="695"/>
              </a:spcBef>
            </a:pPr>
            <a:r>
              <a:rPr dirty="0" sz="1100">
                <a:latin typeface="Calibri"/>
                <a:cs typeface="Calibri"/>
              </a:rPr>
              <a:t>mejorar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el </a:t>
            </a:r>
            <a:r>
              <a:rPr dirty="0" sz="1100" spc="-5">
                <a:latin typeface="Calibri"/>
                <a:cs typeface="Calibri"/>
              </a:rPr>
              <a:t>desempeño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de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los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docentes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formadores</a:t>
            </a:r>
            <a:endParaRPr sz="1100">
              <a:latin typeface="Calibri"/>
              <a:cs typeface="Calibri"/>
            </a:endParaRPr>
          </a:p>
          <a:p>
            <a:pPr marL="746760" marR="6350" indent="-180340">
              <a:lnSpc>
                <a:spcPct val="152700"/>
              </a:lnSpc>
              <a:buAutoNum type="alphaLcPeriod" startAt="4"/>
              <a:tabLst>
                <a:tab pos="747395" algn="l"/>
              </a:tabLst>
            </a:pPr>
            <a:r>
              <a:rPr dirty="0" sz="1100" spc="-5">
                <a:latin typeface="Calibri"/>
                <a:cs typeface="Calibri"/>
              </a:rPr>
              <a:t>Monitorear,</a:t>
            </a:r>
            <a:r>
              <a:rPr dirty="0" sz="1100" spc="14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supervisar,</a:t>
            </a:r>
            <a:r>
              <a:rPr dirty="0" sz="1100" spc="1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y</a:t>
            </a:r>
            <a:r>
              <a:rPr dirty="0" sz="1100" spc="1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evaluar</a:t>
            </a:r>
            <a:r>
              <a:rPr dirty="0" sz="1100" spc="14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las</a:t>
            </a:r>
            <a:r>
              <a:rPr dirty="0" sz="1100" spc="1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actividades</a:t>
            </a:r>
            <a:r>
              <a:rPr dirty="0" sz="1100" spc="14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correspondientes</a:t>
            </a:r>
            <a:r>
              <a:rPr dirty="0" sz="1100" spc="15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13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los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programas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formación continua</a:t>
            </a:r>
            <a:endParaRPr sz="1100">
              <a:latin typeface="Calibri"/>
              <a:cs typeface="Calibri"/>
            </a:endParaRPr>
          </a:p>
          <a:p>
            <a:pPr marL="746760" marR="7620" indent="-180340">
              <a:lnSpc>
                <a:spcPts val="2020"/>
              </a:lnSpc>
              <a:spcBef>
                <a:spcPts val="170"/>
              </a:spcBef>
              <a:buSzPct val="81818"/>
              <a:buAutoNum type="alphaLcPeriod" startAt="4"/>
              <a:tabLst>
                <a:tab pos="747395" algn="l"/>
              </a:tabLst>
            </a:pPr>
            <a:r>
              <a:rPr dirty="0" sz="1100">
                <a:latin typeface="Calibri"/>
                <a:cs typeface="Calibri"/>
              </a:rPr>
              <a:t>Otras</a:t>
            </a:r>
            <a:r>
              <a:rPr dirty="0" sz="1100" spc="10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que</a:t>
            </a:r>
            <a:r>
              <a:rPr dirty="0" sz="1100" spc="10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establezca</a:t>
            </a:r>
            <a:r>
              <a:rPr dirty="0" sz="1100" spc="10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el</a:t>
            </a:r>
            <a:r>
              <a:rPr dirty="0" sz="1100" spc="9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MINEDU</a:t>
            </a:r>
            <a:r>
              <a:rPr dirty="0" sz="1100" spc="9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en</a:t>
            </a:r>
            <a:r>
              <a:rPr dirty="0" sz="1100" spc="114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normas</a:t>
            </a:r>
            <a:r>
              <a:rPr dirty="0" sz="1100" spc="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complementarias</a:t>
            </a:r>
            <a:r>
              <a:rPr dirty="0" sz="1100" spc="10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y</a:t>
            </a:r>
            <a:r>
              <a:rPr dirty="0" sz="1100" spc="114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que</a:t>
            </a:r>
            <a:r>
              <a:rPr dirty="0" sz="1100" spc="10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le</a:t>
            </a:r>
            <a:r>
              <a:rPr dirty="0" sz="1100" spc="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asigne</a:t>
            </a:r>
            <a:r>
              <a:rPr dirty="0" sz="1100" spc="9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su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superior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jerárquico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en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el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marco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de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sus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competencias</a:t>
            </a:r>
            <a:r>
              <a:rPr dirty="0" sz="900" spc="-5">
                <a:latin typeface="Calibri"/>
                <a:cs typeface="Calibri"/>
              </a:rPr>
              <a:t>.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Calibri"/>
              <a:cs typeface="Calibri"/>
            </a:endParaRPr>
          </a:p>
          <a:p>
            <a:pPr marL="1678305">
              <a:lnSpc>
                <a:spcPct val="100000"/>
              </a:lnSpc>
            </a:pPr>
            <a:r>
              <a:rPr dirty="0" sz="1000" spc="-5" b="1">
                <a:latin typeface="Calibri"/>
                <a:cs typeface="Calibri"/>
              </a:rPr>
              <a:t>Cuadro</a:t>
            </a:r>
            <a:r>
              <a:rPr dirty="0" sz="100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2:</a:t>
            </a:r>
            <a:r>
              <a:rPr dirty="0" sz="100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Objetivos y</a:t>
            </a:r>
            <a:r>
              <a:rPr dirty="0" sz="100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Lineamientos estratégicos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4320" y="9877043"/>
            <a:ext cx="7118984" cy="6350"/>
          </a:xfrm>
          <a:custGeom>
            <a:avLst/>
            <a:gdLst/>
            <a:ahLst/>
            <a:cxnLst/>
            <a:rect l="l" t="t" r="r" b="b"/>
            <a:pathLst>
              <a:path w="7118984" h="6350">
                <a:moveTo>
                  <a:pt x="7118604" y="0"/>
                </a:moveTo>
                <a:lnTo>
                  <a:pt x="0" y="0"/>
                </a:lnTo>
                <a:lnTo>
                  <a:pt x="0" y="6095"/>
                </a:lnTo>
                <a:lnTo>
                  <a:pt x="7118604" y="6095"/>
                </a:lnTo>
                <a:lnTo>
                  <a:pt x="711860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31824" y="4848478"/>
          <a:ext cx="5885815" cy="19069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6555"/>
                <a:gridCol w="4230370"/>
              </a:tblGrid>
              <a:tr h="179832">
                <a:tc>
                  <a:txBody>
                    <a:bodyPr/>
                    <a:lstStyle/>
                    <a:p>
                      <a:pPr algn="ctr" marL="1270">
                        <a:lnSpc>
                          <a:spcPts val="940"/>
                        </a:lnSpc>
                      </a:pPr>
                      <a:r>
                        <a:rPr dirty="0" sz="800" spc="-5" b="1">
                          <a:latin typeface="Calibri"/>
                          <a:cs typeface="Calibri"/>
                        </a:rPr>
                        <a:t>OBJETIVO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0"/>
                        </a:lnSpc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LÍNEA</a:t>
                      </a:r>
                      <a:r>
                        <a:rPr dirty="0" sz="8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 b="1">
                          <a:latin typeface="Calibri"/>
                          <a:cs typeface="Calibri"/>
                        </a:rPr>
                        <a:t>ESTRATÉGICA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  <a:tr h="580897">
                <a:tc>
                  <a:txBody>
                    <a:bodyPr/>
                    <a:lstStyle/>
                    <a:p>
                      <a:pPr marL="111125" marR="120650">
                        <a:lnSpc>
                          <a:spcPct val="101699"/>
                        </a:lnSpc>
                        <a:spcBef>
                          <a:spcPts val="27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O3.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Desarrollar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programas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formación continua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docentes en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servicio de EBR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otros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profesionales.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" marR="302260">
                        <a:lnSpc>
                          <a:spcPct val="101299"/>
                        </a:lnSpc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LE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3.1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Formación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continua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que</a:t>
                      </a:r>
                      <a:r>
                        <a:rPr dirty="0" sz="8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responda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a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las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demandas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docentes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en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servicio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y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otros </a:t>
                      </a:r>
                      <a:r>
                        <a:rPr dirty="0" sz="800" spc="-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profesionales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con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calidad.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399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67945" marR="250190">
                        <a:lnSpc>
                          <a:spcPct val="116900"/>
                        </a:lnSpc>
                        <a:spcBef>
                          <a:spcPts val="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O5.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Fortalecer las competencias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profesionales de los docentes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formadores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EESPP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67945" marR="148590">
                        <a:lnSpc>
                          <a:spcPct val="116300"/>
                        </a:lnSpc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LE</a:t>
                      </a:r>
                      <a:r>
                        <a:rPr dirty="0" sz="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5.2</a:t>
                      </a:r>
                      <a:r>
                        <a:rPr dirty="0" sz="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Programas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capacitación,</a:t>
                      </a:r>
                      <a:r>
                        <a:rPr dirty="0" sz="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actualización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especialización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para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FID,</a:t>
                      </a:r>
                      <a:r>
                        <a:rPr dirty="0" sz="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continua</a:t>
                      </a:r>
                      <a:r>
                        <a:rPr dirty="0" sz="8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con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calidad </a:t>
                      </a:r>
                      <a:r>
                        <a:rPr dirty="0" sz="800" spc="-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para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los docentes formadores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67945" marR="323215">
                        <a:lnSpc>
                          <a:spcPct val="116300"/>
                        </a:lnSpc>
                        <a:spcBef>
                          <a:spcPts val="15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LE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5.3</a:t>
                      </a:r>
                      <a:r>
                        <a:rPr dirty="0" sz="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Fortalecimiento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competencias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investigación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e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innovación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dirigido a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docentes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formadores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 partir del diagnóstico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ejecutado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67945" marR="455295">
                        <a:lnSpc>
                          <a:spcPct val="116300"/>
                        </a:lnSpc>
                        <a:spcBef>
                          <a:spcPts val="10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LE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5.6</a:t>
                      </a:r>
                      <a:r>
                        <a:rPr dirty="0" sz="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Capacitar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docentes</a:t>
                      </a:r>
                      <a:r>
                        <a:rPr dirty="0" sz="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formadores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manejo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base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datos</a:t>
                      </a:r>
                      <a:r>
                        <a:rPr dirty="0" sz="8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herramientas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tecnológicas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t>10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dirty="0" spc="-40">
                <a:solidFill>
                  <a:srgbClr val="000000"/>
                </a:solidFill>
              </a:rPr>
              <a:t> </a:t>
            </a:r>
            <a:r>
              <a:rPr dirty="0"/>
              <a:t>Página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450594" y="6736460"/>
            <a:ext cx="5062220" cy="27305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2499"/>
              </a:lnSpc>
              <a:spcBef>
                <a:spcPts val="80"/>
              </a:spcBef>
            </a:pPr>
            <a:r>
              <a:rPr dirty="0" sz="800" spc="-5">
                <a:latin typeface="Calibri"/>
                <a:cs typeface="Calibri"/>
              </a:rPr>
              <a:t>(*)</a:t>
            </a:r>
            <a:r>
              <a:rPr dirty="0" sz="800" spc="6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Los</a:t>
            </a:r>
            <a:r>
              <a:rPr dirty="0" sz="800" spc="7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Lineamientos</a:t>
            </a:r>
            <a:r>
              <a:rPr dirty="0" sz="800" spc="8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Estratégicos</a:t>
            </a:r>
            <a:r>
              <a:rPr dirty="0" sz="800" spc="7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considerados</a:t>
            </a:r>
            <a:r>
              <a:rPr dirty="0" sz="800" spc="7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en</a:t>
            </a:r>
            <a:r>
              <a:rPr dirty="0" sz="800" spc="6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el</a:t>
            </a:r>
            <a:r>
              <a:rPr dirty="0" sz="800" spc="7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presente</a:t>
            </a:r>
            <a:r>
              <a:rPr dirty="0" sz="800" spc="6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Plan</a:t>
            </a:r>
            <a:r>
              <a:rPr dirty="0" sz="800" spc="7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responden</a:t>
            </a:r>
            <a:r>
              <a:rPr dirty="0" sz="800" spc="6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a</a:t>
            </a:r>
            <a:r>
              <a:rPr dirty="0" sz="800" spc="6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los</a:t>
            </a:r>
            <a:r>
              <a:rPr dirty="0" sz="800" spc="6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señalados</a:t>
            </a:r>
            <a:r>
              <a:rPr dirty="0" sz="800" spc="6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en</a:t>
            </a:r>
            <a:r>
              <a:rPr dirty="0" sz="800" spc="7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los</a:t>
            </a:r>
            <a:r>
              <a:rPr dirty="0" sz="800" spc="6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Documentos</a:t>
            </a:r>
            <a:r>
              <a:rPr dirty="0" sz="800" spc="6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de</a:t>
            </a:r>
            <a:r>
              <a:rPr dirty="0" sz="800" spc="7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la </a:t>
            </a:r>
            <a:r>
              <a:rPr dirty="0" sz="80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Segunda Convocatoria,</a:t>
            </a:r>
            <a:r>
              <a:rPr dirty="0" sz="80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aprobados </a:t>
            </a:r>
            <a:r>
              <a:rPr dirty="0" sz="800">
                <a:latin typeface="Calibri"/>
                <a:cs typeface="Calibri"/>
              </a:rPr>
              <a:t>con </a:t>
            </a:r>
            <a:r>
              <a:rPr dirty="0" sz="800" spc="-5">
                <a:latin typeface="Calibri"/>
                <a:cs typeface="Calibri"/>
              </a:rPr>
              <a:t>Resolución Directoral N°</a:t>
            </a:r>
            <a:r>
              <a:rPr dirty="0" sz="800">
                <a:latin typeface="Calibri"/>
                <a:cs typeface="Calibri"/>
              </a:rPr>
              <a:t> 251-2021-EESPP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“EBB”.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0500" y="7288529"/>
            <a:ext cx="2413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5" b="1">
                <a:latin typeface="Calibri"/>
                <a:cs typeface="Calibri"/>
              </a:rPr>
              <a:t>I</a:t>
            </a:r>
            <a:r>
              <a:rPr dirty="0" sz="1600" b="1">
                <a:latin typeface="Calibri"/>
                <a:cs typeface="Calibri"/>
              </a:rPr>
              <a:t>I</a:t>
            </a:r>
            <a:r>
              <a:rPr dirty="0" sz="1600" spc="-15" b="1">
                <a:latin typeface="Calibri"/>
                <a:cs typeface="Calibri"/>
              </a:rPr>
              <a:t>I</a:t>
            </a:r>
            <a:r>
              <a:rPr dirty="0" sz="1600" spc="-5" b="1"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17650" y="7288529"/>
            <a:ext cx="4980305" cy="23552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Calibri"/>
                <a:cs typeface="Calibri"/>
              </a:rPr>
              <a:t>ESTRATEGIAS/ACTIVIDADES.</a:t>
            </a:r>
            <a:endParaRPr sz="1600">
              <a:latin typeface="Calibri"/>
              <a:cs typeface="Calibri"/>
            </a:endParaRPr>
          </a:p>
          <a:p>
            <a:pPr algn="just" marL="12700" marR="5080">
              <a:lnSpc>
                <a:spcPct val="152600"/>
              </a:lnSpc>
              <a:spcBef>
                <a:spcPts val="310"/>
              </a:spcBef>
            </a:pPr>
            <a:r>
              <a:rPr dirty="0" sz="1100">
                <a:latin typeface="Calibri"/>
                <a:cs typeface="Calibri"/>
              </a:rPr>
              <a:t>La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ejecución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>
                <a:latin typeface="Calibri"/>
                <a:cs typeface="Calibri"/>
              </a:rPr>
              <a:t> las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actividades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responden</a:t>
            </a:r>
            <a:r>
              <a:rPr dirty="0" sz="1100">
                <a:latin typeface="Calibri"/>
                <a:cs typeface="Calibri"/>
              </a:rPr>
              <a:t> 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una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realidad</a:t>
            </a:r>
            <a:r>
              <a:rPr dirty="0" sz="1100">
                <a:latin typeface="Calibri"/>
                <a:cs typeface="Calibri"/>
              </a:rPr>
              <a:t> en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el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contexto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de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propuesta </a:t>
            </a:r>
            <a:r>
              <a:rPr dirty="0" sz="1100" spc="-5">
                <a:latin typeface="Calibri"/>
                <a:cs typeface="Calibri"/>
              </a:rPr>
              <a:t>de reinicio de actividades presenciales </a:t>
            </a:r>
            <a:r>
              <a:rPr dirty="0" sz="1100">
                <a:latin typeface="Calibri"/>
                <a:cs typeface="Calibri"/>
              </a:rPr>
              <a:t>y el </a:t>
            </a:r>
            <a:r>
              <a:rPr dirty="0" sz="1100" spc="-5">
                <a:latin typeface="Calibri"/>
                <a:cs typeface="Calibri"/>
              </a:rPr>
              <a:t>reglamento de </a:t>
            </a:r>
            <a:r>
              <a:rPr dirty="0" sz="1100">
                <a:latin typeface="Calibri"/>
                <a:cs typeface="Calibri"/>
              </a:rPr>
              <a:t>la </a:t>
            </a:r>
            <a:r>
              <a:rPr dirty="0" sz="1100" spc="-5">
                <a:latin typeface="Calibri"/>
                <a:cs typeface="Calibri"/>
              </a:rPr>
              <a:t>ley 30512, </a:t>
            </a:r>
            <a:r>
              <a:rPr dirty="0" sz="1100">
                <a:latin typeface="Calibri"/>
                <a:cs typeface="Calibri"/>
              </a:rPr>
              <a:t>en el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cual </a:t>
            </a:r>
            <a:r>
              <a:rPr dirty="0" sz="1100" spc="-5">
                <a:latin typeface="Calibri"/>
                <a:cs typeface="Calibri"/>
              </a:rPr>
              <a:t>se </a:t>
            </a:r>
            <a:r>
              <a:rPr dirty="0" sz="1100">
                <a:latin typeface="Calibri"/>
                <a:cs typeface="Calibri"/>
              </a:rPr>
              <a:t>establece las </a:t>
            </a:r>
            <a:r>
              <a:rPr dirty="0" sz="1100" spc="-5">
                <a:latin typeface="Calibri"/>
                <a:cs typeface="Calibri"/>
              </a:rPr>
              <a:t>modalidades </a:t>
            </a:r>
            <a:r>
              <a:rPr dirty="0" sz="1100">
                <a:latin typeface="Calibri"/>
                <a:cs typeface="Calibri"/>
              </a:rPr>
              <a:t>del </a:t>
            </a:r>
            <a:r>
              <a:rPr dirty="0" sz="1100" spc="-5">
                <a:latin typeface="Calibri"/>
                <a:cs typeface="Calibri"/>
              </a:rPr>
              <a:t>servicio educativo </a:t>
            </a:r>
            <a:r>
              <a:rPr dirty="0" sz="1100">
                <a:latin typeface="Calibri"/>
                <a:cs typeface="Calibri"/>
              </a:rPr>
              <a:t>en los </a:t>
            </a:r>
            <a:r>
              <a:rPr dirty="0" sz="1100" spc="-5">
                <a:latin typeface="Calibri"/>
                <a:cs typeface="Calibri"/>
              </a:rPr>
              <a:t>institutos </a:t>
            </a:r>
            <a:r>
              <a:rPr dirty="0" sz="1100">
                <a:latin typeface="Calibri"/>
                <a:cs typeface="Calibri"/>
              </a:rPr>
              <a:t>y </a:t>
            </a:r>
            <a:r>
              <a:rPr dirty="0" sz="1100" spc="-5">
                <a:latin typeface="Calibri"/>
                <a:cs typeface="Calibri"/>
              </a:rPr>
              <a:t>escuelas de </a:t>
            </a:r>
            <a:r>
              <a:rPr dirty="0" sz="1100">
                <a:latin typeface="Calibri"/>
                <a:cs typeface="Calibri"/>
              </a:rPr>
              <a:t> educación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superior;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Las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actividades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desarrollaran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mientras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dure</a:t>
            </a:r>
            <a:r>
              <a:rPr dirty="0" sz="1100">
                <a:latin typeface="Calibri"/>
                <a:cs typeface="Calibri"/>
              </a:rPr>
              <a:t> la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emergencia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sanitaria </a:t>
            </a:r>
            <a:r>
              <a:rPr dirty="0" sz="1100">
                <a:latin typeface="Calibri"/>
                <a:cs typeface="Calibri"/>
              </a:rPr>
              <a:t>bajo la </a:t>
            </a:r>
            <a:r>
              <a:rPr dirty="0" sz="1100" spc="-5">
                <a:latin typeface="Calibri"/>
                <a:cs typeface="Calibri"/>
              </a:rPr>
              <a:t>modalidad de </a:t>
            </a:r>
            <a:r>
              <a:rPr dirty="0" sz="1100">
                <a:latin typeface="Calibri"/>
                <a:cs typeface="Calibri"/>
              </a:rPr>
              <a:t>educación a </a:t>
            </a:r>
            <a:r>
              <a:rPr dirty="0" sz="1100" spc="-5">
                <a:latin typeface="Calibri"/>
                <a:cs typeface="Calibri"/>
              </a:rPr>
              <a:t>distancia, </a:t>
            </a:r>
            <a:r>
              <a:rPr dirty="0" sz="1100">
                <a:latin typeface="Calibri"/>
                <a:cs typeface="Calibri"/>
              </a:rPr>
              <a:t>haciendo </a:t>
            </a:r>
            <a:r>
              <a:rPr dirty="0" sz="1100" spc="-5">
                <a:latin typeface="Calibri"/>
                <a:cs typeface="Calibri"/>
              </a:rPr>
              <a:t>uso </a:t>
            </a:r>
            <a:r>
              <a:rPr dirty="0" sz="1100" spc="-10">
                <a:latin typeface="Calibri"/>
                <a:cs typeface="Calibri"/>
              </a:rPr>
              <a:t>de</a:t>
            </a:r>
            <a:r>
              <a:rPr dirty="0" sz="1100" spc="-5">
                <a:latin typeface="Calibri"/>
                <a:cs typeface="Calibri"/>
              </a:rPr>
              <a:t> plataformas </a:t>
            </a:r>
            <a:r>
              <a:rPr dirty="0" sz="1100">
                <a:latin typeface="Calibri"/>
                <a:cs typeface="Calibri"/>
              </a:rPr>
              <a:t> virtuales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con</a:t>
            </a:r>
            <a:r>
              <a:rPr dirty="0" sz="1100">
                <a:latin typeface="Calibri"/>
                <a:cs typeface="Calibri"/>
              </a:rPr>
              <a:t> las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cuales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se</a:t>
            </a:r>
            <a:r>
              <a:rPr dirty="0" sz="1100" spc="-5">
                <a:latin typeface="Calibri"/>
                <a:cs typeface="Calibri"/>
              </a:rPr>
              <a:t> asumirán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estrategias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para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responder</a:t>
            </a:r>
            <a:r>
              <a:rPr dirty="0" sz="1100">
                <a:latin typeface="Calibri"/>
                <a:cs typeface="Calibri"/>
              </a:rPr>
              <a:t> 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esta</a:t>
            </a:r>
            <a:r>
              <a:rPr dirty="0" sz="1100" spc="2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realidad, </a:t>
            </a:r>
            <a:r>
              <a:rPr dirty="0" sz="1100">
                <a:latin typeface="Calibri"/>
                <a:cs typeface="Calibri"/>
              </a:rPr>
              <a:t> teniendo en cuenta la </a:t>
            </a:r>
            <a:r>
              <a:rPr dirty="0" sz="1100" spc="-5">
                <a:latin typeface="Calibri"/>
                <a:cs typeface="Calibri"/>
              </a:rPr>
              <a:t>experiencia recogida </a:t>
            </a:r>
            <a:r>
              <a:rPr dirty="0" sz="1100">
                <a:latin typeface="Calibri"/>
                <a:cs typeface="Calibri"/>
              </a:rPr>
              <a:t>por </a:t>
            </a:r>
            <a:r>
              <a:rPr dirty="0" sz="1100" spc="-5">
                <a:latin typeface="Calibri"/>
                <a:cs typeface="Calibri"/>
              </a:rPr>
              <a:t>nuestra escuela </a:t>
            </a:r>
            <a:r>
              <a:rPr dirty="0" sz="1100">
                <a:latin typeface="Calibri"/>
                <a:cs typeface="Calibri"/>
              </a:rPr>
              <a:t>y otras </a:t>
            </a:r>
            <a:r>
              <a:rPr dirty="0" sz="1100" spc="-5">
                <a:latin typeface="Calibri"/>
                <a:cs typeface="Calibri"/>
              </a:rPr>
              <a:t>instituciones en </a:t>
            </a:r>
            <a:r>
              <a:rPr dirty="0" sz="1100">
                <a:latin typeface="Calibri"/>
                <a:cs typeface="Calibri"/>
              </a:rPr>
              <a:t> el</a:t>
            </a:r>
            <a:r>
              <a:rPr dirty="0" sz="1100" spc="1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ámbito</a:t>
            </a:r>
            <a:r>
              <a:rPr dirty="0" sz="1100" spc="1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nacional.</a:t>
            </a:r>
            <a:r>
              <a:rPr dirty="0" sz="1100" spc="10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1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restablecerse</a:t>
            </a:r>
            <a:r>
              <a:rPr dirty="0" sz="1100" spc="1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</a:t>
            </a:r>
            <a:r>
              <a:rPr dirty="0" sz="1100" spc="9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educación</a:t>
            </a:r>
            <a:r>
              <a:rPr dirty="0" sz="1100" spc="10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presencial,</a:t>
            </a:r>
            <a:r>
              <a:rPr dirty="0" sz="1100" spc="1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asumiremos</a:t>
            </a:r>
            <a:r>
              <a:rPr dirty="0" sz="1100" spc="10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estrategias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5740" y="429259"/>
            <a:ext cx="5444490" cy="94443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252525"/>
                </a:solidFill>
                <a:latin typeface="Calibri"/>
                <a:cs typeface="Calibri"/>
              </a:rPr>
              <a:t>Plan</a:t>
            </a:r>
            <a:r>
              <a:rPr dirty="0" sz="1000" spc="1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de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Trabajo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de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la</a:t>
            </a:r>
            <a:r>
              <a:rPr dirty="0" sz="1000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Unidad</a:t>
            </a:r>
            <a:r>
              <a:rPr dirty="0" sz="1000" b="1">
                <a:solidFill>
                  <a:srgbClr val="252525"/>
                </a:solidFill>
                <a:latin typeface="Calibri"/>
                <a:cs typeface="Calibri"/>
              </a:rPr>
              <a:t> de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Formación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Continua</a:t>
            </a:r>
            <a:r>
              <a:rPr dirty="0" sz="1000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2022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>
              <a:latin typeface="Calibri"/>
              <a:cs typeface="Calibri"/>
            </a:endParaRPr>
          </a:p>
          <a:p>
            <a:pPr algn="just" marL="454025" marR="28575">
              <a:lnSpc>
                <a:spcPct val="152700"/>
              </a:lnSpc>
            </a:pPr>
            <a:r>
              <a:rPr dirty="0" sz="1100">
                <a:latin typeface="Calibri"/>
                <a:cs typeface="Calibri"/>
              </a:rPr>
              <a:t>propias </a:t>
            </a:r>
            <a:r>
              <a:rPr dirty="0" sz="1100" spc="-5">
                <a:latin typeface="Calibri"/>
                <a:cs typeface="Calibri"/>
              </a:rPr>
              <a:t>de </a:t>
            </a:r>
            <a:r>
              <a:rPr dirty="0" sz="1100">
                <a:latin typeface="Calibri"/>
                <a:cs typeface="Calibri"/>
              </a:rPr>
              <a:t>esta </a:t>
            </a:r>
            <a:r>
              <a:rPr dirty="0" sz="1100" spc="-5">
                <a:latin typeface="Calibri"/>
                <a:cs typeface="Calibri"/>
              </a:rPr>
              <a:t>modalidad,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sin </a:t>
            </a:r>
            <a:r>
              <a:rPr dirty="0" sz="1100">
                <a:latin typeface="Calibri"/>
                <a:cs typeface="Calibri"/>
              </a:rPr>
              <a:t>dejar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lado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aspectos de</a:t>
            </a:r>
            <a:r>
              <a:rPr dirty="0" sz="1100">
                <a:latin typeface="Calibri"/>
                <a:cs typeface="Calibri"/>
              </a:rPr>
              <a:t> la educación </a:t>
            </a:r>
            <a:r>
              <a:rPr dirty="0" sz="1100" spc="-5">
                <a:latin typeface="Calibri"/>
                <a:cs typeface="Calibri"/>
              </a:rPr>
              <a:t>virtual que </a:t>
            </a:r>
            <a:r>
              <a:rPr dirty="0" sz="1100">
                <a:latin typeface="Calibri"/>
                <a:cs typeface="Calibri"/>
              </a:rPr>
              <a:t> complementan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sustancialmente</a:t>
            </a:r>
            <a:r>
              <a:rPr dirty="0" sz="1100">
                <a:latin typeface="Calibri"/>
                <a:cs typeface="Calibri"/>
              </a:rPr>
              <a:t> las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actividades</a:t>
            </a:r>
            <a:r>
              <a:rPr dirty="0" sz="1100">
                <a:latin typeface="Calibri"/>
                <a:cs typeface="Calibri"/>
              </a:rPr>
              <a:t> 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desarrollar,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aprovechando</a:t>
            </a:r>
            <a:r>
              <a:rPr dirty="0" sz="1100" spc="24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los 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recursos </a:t>
            </a:r>
            <a:r>
              <a:rPr dirty="0" sz="1100" spc="-5">
                <a:latin typeface="Calibri"/>
                <a:cs typeface="Calibri"/>
              </a:rPr>
              <a:t>de </a:t>
            </a:r>
            <a:r>
              <a:rPr dirty="0" sz="1100">
                <a:latin typeface="Calibri"/>
                <a:cs typeface="Calibri"/>
              </a:rPr>
              <a:t>las </a:t>
            </a:r>
            <a:r>
              <a:rPr dirty="0" sz="1100" spc="-5">
                <a:latin typeface="Calibri"/>
                <a:cs typeface="Calibri"/>
              </a:rPr>
              <a:t>plataformas virtuales que</a:t>
            </a:r>
            <a:r>
              <a:rPr dirty="0" sz="1100">
                <a:latin typeface="Calibri"/>
                <a:cs typeface="Calibri"/>
              </a:rPr>
              <a:t> han </a:t>
            </a:r>
            <a:r>
              <a:rPr dirty="0" sz="1100" spc="-5">
                <a:latin typeface="Calibri"/>
                <a:cs typeface="Calibri"/>
              </a:rPr>
              <a:t>permitido </a:t>
            </a:r>
            <a:r>
              <a:rPr dirty="0" sz="1100">
                <a:latin typeface="Calibri"/>
                <a:cs typeface="Calibri"/>
              </a:rPr>
              <a:t>dar </a:t>
            </a:r>
            <a:r>
              <a:rPr dirty="0" sz="1100" spc="-5">
                <a:latin typeface="Calibri"/>
                <a:cs typeface="Calibri"/>
              </a:rPr>
              <a:t>un </a:t>
            </a:r>
            <a:r>
              <a:rPr dirty="0" sz="1100">
                <a:latin typeface="Calibri"/>
                <a:cs typeface="Calibri"/>
              </a:rPr>
              <a:t>giro </a:t>
            </a:r>
            <a:r>
              <a:rPr dirty="0" sz="1100" spc="-5">
                <a:latin typeface="Calibri"/>
                <a:cs typeface="Calibri"/>
              </a:rPr>
              <a:t>positivo </a:t>
            </a:r>
            <a:r>
              <a:rPr dirty="0" sz="1100">
                <a:latin typeface="Calibri"/>
                <a:cs typeface="Calibri"/>
              </a:rPr>
              <a:t>en la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optimización del </a:t>
            </a:r>
            <a:r>
              <a:rPr dirty="0" sz="1100" spc="-5">
                <a:latin typeface="Calibri"/>
                <a:cs typeface="Calibri"/>
              </a:rPr>
              <a:t>tiempo </a:t>
            </a:r>
            <a:r>
              <a:rPr dirty="0" sz="1100">
                <a:latin typeface="Calibri"/>
                <a:cs typeface="Calibri"/>
              </a:rPr>
              <a:t>y los recursos </a:t>
            </a:r>
            <a:r>
              <a:rPr dirty="0" sz="1100" spc="-5">
                <a:latin typeface="Calibri"/>
                <a:cs typeface="Calibri"/>
              </a:rPr>
              <a:t>tanto materiales como profesionales. </a:t>
            </a:r>
            <a:r>
              <a:rPr dirty="0" sz="1100">
                <a:latin typeface="Calibri"/>
                <a:cs typeface="Calibri"/>
              </a:rPr>
              <a:t>Para </a:t>
            </a:r>
            <a:r>
              <a:rPr dirty="0" sz="1100" spc="-10">
                <a:latin typeface="Calibri"/>
                <a:cs typeface="Calibri"/>
              </a:rPr>
              <a:t>la 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etapa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>
                <a:latin typeface="Calibri"/>
                <a:cs typeface="Calibri"/>
              </a:rPr>
              <a:t> la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educación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distancia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se</a:t>
            </a:r>
            <a:r>
              <a:rPr dirty="0" sz="1100" spc="-5">
                <a:latin typeface="Calibri"/>
                <a:cs typeface="Calibri"/>
              </a:rPr>
              <a:t> propone</a:t>
            </a:r>
            <a:r>
              <a:rPr dirty="0" sz="1100">
                <a:latin typeface="Calibri"/>
                <a:cs typeface="Calibri"/>
              </a:rPr>
              <a:t> el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trabajo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asumiendo</a:t>
            </a:r>
            <a:r>
              <a:rPr dirty="0" sz="1100" spc="-5">
                <a:latin typeface="Calibri"/>
                <a:cs typeface="Calibri"/>
              </a:rPr>
              <a:t> las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siguientes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modalidades: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Calibri"/>
              <a:cs typeface="Calibri"/>
            </a:endParaRPr>
          </a:p>
          <a:p>
            <a:pPr marL="1692275">
              <a:lnSpc>
                <a:spcPct val="100000"/>
              </a:lnSpc>
            </a:pP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MODALIDAD</a:t>
            </a:r>
            <a:r>
              <a:rPr dirty="0" u="sng" sz="1100" spc="-2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SINCRÓNICA:</a:t>
            </a:r>
            <a:endParaRPr sz="1100">
              <a:latin typeface="Calibri"/>
              <a:cs typeface="Calibri"/>
            </a:endParaRPr>
          </a:p>
          <a:p>
            <a:pPr algn="just" marL="454025" marR="29209">
              <a:lnSpc>
                <a:spcPct val="152800"/>
              </a:lnSpc>
              <a:spcBef>
                <a:spcPts val="290"/>
              </a:spcBef>
            </a:pPr>
            <a:r>
              <a:rPr dirty="0" sz="1100" spc="-5">
                <a:latin typeface="Calibri"/>
                <a:cs typeface="Calibri"/>
              </a:rPr>
              <a:t>Durante esta fase </a:t>
            </a:r>
            <a:r>
              <a:rPr dirty="0" sz="1100">
                <a:latin typeface="Calibri"/>
                <a:cs typeface="Calibri"/>
              </a:rPr>
              <a:t>el </a:t>
            </a:r>
            <a:r>
              <a:rPr dirty="0" sz="1100" spc="-5">
                <a:latin typeface="Calibri"/>
                <a:cs typeface="Calibri"/>
              </a:rPr>
              <a:t>docente facilitador </a:t>
            </a:r>
            <a:r>
              <a:rPr dirty="0" sz="1100">
                <a:latin typeface="Calibri"/>
                <a:cs typeface="Calibri"/>
              </a:rPr>
              <a:t>orientará y </a:t>
            </a:r>
            <a:r>
              <a:rPr dirty="0" sz="1100" spc="-5">
                <a:latin typeface="Calibri"/>
                <a:cs typeface="Calibri"/>
              </a:rPr>
              <a:t>guiará </a:t>
            </a:r>
            <a:r>
              <a:rPr dirty="0" sz="1100">
                <a:latin typeface="Calibri"/>
                <a:cs typeface="Calibri"/>
              </a:rPr>
              <a:t>a </a:t>
            </a:r>
            <a:r>
              <a:rPr dirty="0" sz="1100" spc="-5">
                <a:latin typeface="Calibri"/>
                <a:cs typeface="Calibri"/>
              </a:rPr>
              <a:t>los participantes </a:t>
            </a:r>
            <a:r>
              <a:rPr dirty="0" sz="1100">
                <a:latin typeface="Calibri"/>
                <a:cs typeface="Calibri"/>
              </a:rPr>
              <a:t>para </a:t>
            </a:r>
            <a:r>
              <a:rPr dirty="0" sz="1100" spc="-5">
                <a:latin typeface="Calibri"/>
                <a:cs typeface="Calibri"/>
              </a:rPr>
              <a:t>el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desarrollo de </a:t>
            </a:r>
            <a:r>
              <a:rPr dirty="0" sz="1100">
                <a:latin typeface="Calibri"/>
                <a:cs typeface="Calibri"/>
              </a:rPr>
              <a:t>los </a:t>
            </a:r>
            <a:r>
              <a:rPr dirty="0" sz="1100" spc="-5">
                <a:latin typeface="Calibri"/>
                <a:cs typeface="Calibri"/>
              </a:rPr>
              <a:t>contenidos propuestos </a:t>
            </a:r>
            <a:r>
              <a:rPr dirty="0" sz="1100">
                <a:latin typeface="Calibri"/>
                <a:cs typeface="Calibri"/>
              </a:rPr>
              <a:t>en </a:t>
            </a:r>
            <a:r>
              <a:rPr dirty="0" sz="1100" spc="-5">
                <a:latin typeface="Calibri"/>
                <a:cs typeface="Calibri"/>
              </a:rPr>
              <a:t>tiempo </a:t>
            </a:r>
            <a:r>
              <a:rPr dirty="0" sz="1100">
                <a:latin typeface="Calibri"/>
                <a:cs typeface="Calibri"/>
              </a:rPr>
              <a:t>real a través del </a:t>
            </a:r>
            <a:r>
              <a:rPr dirty="0" sz="1100" spc="-5">
                <a:latin typeface="Calibri"/>
                <a:cs typeface="Calibri"/>
              </a:rPr>
              <a:t>intercambio </a:t>
            </a:r>
            <a:r>
              <a:rPr dirty="0" sz="1100" spc="-10">
                <a:latin typeface="Calibri"/>
                <a:cs typeface="Calibri"/>
              </a:rPr>
              <a:t>de </a:t>
            </a:r>
            <a:r>
              <a:rPr dirty="0" sz="1100" spc="-5">
                <a:latin typeface="Calibri"/>
                <a:cs typeface="Calibri"/>
              </a:rPr>
              <a:t> información.</a:t>
            </a:r>
            <a:r>
              <a:rPr dirty="0" sz="1100">
                <a:latin typeface="Calibri"/>
                <a:cs typeface="Calibri"/>
              </a:rPr>
              <a:t> Para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lo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cual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utilizaremos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se</a:t>
            </a:r>
            <a:r>
              <a:rPr dirty="0" sz="1100">
                <a:latin typeface="Calibri"/>
                <a:cs typeface="Calibri"/>
              </a:rPr>
              <a:t> debe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implementar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guías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aprendizaje,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videos,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exposición</a:t>
            </a:r>
            <a:r>
              <a:rPr dirty="0" sz="1100">
                <a:latin typeface="Calibri"/>
                <a:cs typeface="Calibri"/>
              </a:rPr>
              <a:t> del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facilitador.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El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docente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capacitador</a:t>
            </a:r>
            <a:r>
              <a:rPr dirty="0" sz="1100">
                <a:latin typeface="Calibri"/>
                <a:cs typeface="Calibri"/>
              </a:rPr>
              <a:t> en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el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Taller,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brindará</a:t>
            </a:r>
            <a:r>
              <a:rPr dirty="0" sz="1100">
                <a:latin typeface="Calibri"/>
                <a:cs typeface="Calibri"/>
              </a:rPr>
              <a:t> la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información 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través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estrategias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didácticas.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Calibri"/>
              <a:cs typeface="Calibri"/>
            </a:endParaRPr>
          </a:p>
          <a:p>
            <a:pPr marL="1692275">
              <a:lnSpc>
                <a:spcPct val="100000"/>
              </a:lnSpc>
            </a:pP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MODALIDAD</a:t>
            </a:r>
            <a:r>
              <a:rPr dirty="0" u="sng" sz="1100" spc="-2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ASINCRÓNICA</a:t>
            </a:r>
            <a:endParaRPr sz="1100">
              <a:latin typeface="Calibri"/>
              <a:cs typeface="Calibri"/>
            </a:endParaRPr>
          </a:p>
          <a:p>
            <a:pPr algn="just" marL="454025" marR="29209">
              <a:lnSpc>
                <a:spcPct val="152800"/>
              </a:lnSpc>
              <a:spcBef>
                <a:spcPts val="275"/>
              </a:spcBef>
            </a:pPr>
            <a:r>
              <a:rPr dirty="0" sz="1100" spc="-5">
                <a:latin typeface="Calibri"/>
                <a:cs typeface="Calibri"/>
              </a:rPr>
              <a:t>Se </a:t>
            </a:r>
            <a:r>
              <a:rPr dirty="0" sz="1100">
                <a:latin typeface="Calibri"/>
                <a:cs typeface="Calibri"/>
              </a:rPr>
              <a:t>realizará en la </a:t>
            </a:r>
            <a:r>
              <a:rPr dirty="0" sz="1100" spc="-5">
                <a:latin typeface="Calibri"/>
                <a:cs typeface="Calibri"/>
              </a:rPr>
              <a:t>Plataforma </a:t>
            </a:r>
            <a:r>
              <a:rPr dirty="0" sz="1100">
                <a:latin typeface="Calibri"/>
                <a:cs typeface="Calibri"/>
              </a:rPr>
              <a:t>virtual </a:t>
            </a:r>
            <a:r>
              <a:rPr dirty="0" sz="1100" spc="-5">
                <a:latin typeface="Calibri"/>
                <a:cs typeface="Calibri"/>
              </a:rPr>
              <a:t>de </a:t>
            </a:r>
            <a:r>
              <a:rPr dirty="0" sz="1100">
                <a:latin typeface="Calibri"/>
                <a:cs typeface="Calibri"/>
              </a:rPr>
              <a:t>la </a:t>
            </a:r>
            <a:r>
              <a:rPr dirty="0" sz="1100" spc="-5">
                <a:latin typeface="Calibri"/>
                <a:cs typeface="Calibri"/>
              </a:rPr>
              <a:t>EESPP Emilia </a:t>
            </a:r>
            <a:r>
              <a:rPr dirty="0" sz="1100">
                <a:latin typeface="Calibri"/>
                <a:cs typeface="Calibri"/>
              </a:rPr>
              <a:t>Barcia </a:t>
            </a:r>
            <a:r>
              <a:rPr dirty="0" sz="1100" spc="-5">
                <a:latin typeface="Calibri"/>
                <a:cs typeface="Calibri"/>
              </a:rPr>
              <a:t>Boniffatti, de </a:t>
            </a:r>
            <a:r>
              <a:rPr dirty="0" sz="1100">
                <a:latin typeface="Calibri"/>
                <a:cs typeface="Calibri"/>
              </a:rPr>
              <a:t>manera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diferida </a:t>
            </a:r>
            <a:r>
              <a:rPr dirty="0" sz="1100">
                <a:latin typeface="Calibri"/>
                <a:cs typeface="Calibri"/>
              </a:rPr>
              <a:t>en el </a:t>
            </a:r>
            <a:r>
              <a:rPr dirty="0" sz="1100" spc="-5">
                <a:latin typeface="Calibri"/>
                <a:cs typeface="Calibri"/>
              </a:rPr>
              <a:t>tiempo </a:t>
            </a:r>
            <a:r>
              <a:rPr dirty="0" sz="1100">
                <a:latin typeface="Calibri"/>
                <a:cs typeface="Calibri"/>
              </a:rPr>
              <a:t>a </a:t>
            </a:r>
            <a:r>
              <a:rPr dirty="0" sz="1100" spc="-5">
                <a:latin typeface="Calibri"/>
                <a:cs typeface="Calibri"/>
              </a:rPr>
              <a:t>través de las diferentes </a:t>
            </a:r>
            <a:r>
              <a:rPr dirty="0" sz="1100" spc="-10">
                <a:latin typeface="Calibri"/>
                <a:cs typeface="Calibri"/>
              </a:rPr>
              <a:t>salas </a:t>
            </a:r>
            <a:r>
              <a:rPr dirty="0" sz="1100" spc="-5">
                <a:latin typeface="Calibri"/>
                <a:cs typeface="Calibri"/>
              </a:rPr>
              <a:t>implementadas </a:t>
            </a:r>
            <a:r>
              <a:rPr dirty="0" sz="1100">
                <a:latin typeface="Calibri"/>
                <a:cs typeface="Calibri"/>
              </a:rPr>
              <a:t>para tal </a:t>
            </a:r>
            <a:r>
              <a:rPr dirty="0" sz="1100" spc="-5">
                <a:latin typeface="Calibri"/>
                <a:cs typeface="Calibri"/>
              </a:rPr>
              <a:t>fin. Es </a:t>
            </a:r>
            <a:r>
              <a:rPr dirty="0" sz="1100">
                <a:latin typeface="Calibri"/>
                <a:cs typeface="Calibri"/>
              </a:rPr>
              <a:t> imprescindible la </a:t>
            </a:r>
            <a:r>
              <a:rPr dirty="0" sz="1100" spc="-5">
                <a:latin typeface="Calibri"/>
                <a:cs typeface="Calibri"/>
              </a:rPr>
              <a:t>comunicación </a:t>
            </a:r>
            <a:r>
              <a:rPr dirty="0" sz="1100">
                <a:latin typeface="Calibri"/>
                <a:cs typeface="Calibri"/>
              </a:rPr>
              <a:t>entre </a:t>
            </a:r>
            <a:r>
              <a:rPr dirty="0" sz="1100" spc="-5">
                <a:latin typeface="Calibri"/>
                <a:cs typeface="Calibri"/>
              </a:rPr>
              <a:t>participante </a:t>
            </a:r>
            <a:r>
              <a:rPr dirty="0" sz="1100">
                <a:latin typeface="Calibri"/>
                <a:cs typeface="Calibri"/>
              </a:rPr>
              <a:t>y capacitador, para </a:t>
            </a:r>
            <a:r>
              <a:rPr dirty="0" sz="1100" spc="-5">
                <a:latin typeface="Calibri"/>
                <a:cs typeface="Calibri"/>
              </a:rPr>
              <a:t>ello se hará uso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los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medios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comunicación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virtual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como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chats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</a:t>
            </a:r>
            <a:r>
              <a:rPr dirty="0" sz="1100" spc="-5">
                <a:latin typeface="Calibri"/>
                <a:cs typeface="Calibri"/>
              </a:rPr>
              <a:t> video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llamadas.</a:t>
            </a:r>
            <a:endParaRPr sz="1100">
              <a:latin typeface="Calibri"/>
              <a:cs typeface="Calibri"/>
            </a:endParaRPr>
          </a:p>
          <a:p>
            <a:pPr algn="just" marL="454025" marR="30480">
              <a:lnSpc>
                <a:spcPts val="2020"/>
              </a:lnSpc>
              <a:spcBef>
                <a:spcPts val="165"/>
              </a:spcBef>
            </a:pPr>
            <a:r>
              <a:rPr dirty="0" sz="1100" spc="-5">
                <a:latin typeface="Calibri"/>
                <a:cs typeface="Calibri"/>
              </a:rPr>
              <a:t>En</a:t>
            </a:r>
            <a:r>
              <a:rPr dirty="0" sz="1100">
                <a:latin typeface="Calibri"/>
                <a:cs typeface="Calibri"/>
              </a:rPr>
              <a:t> esa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línea,</a:t>
            </a:r>
            <a:r>
              <a:rPr dirty="0" sz="1100">
                <a:latin typeface="Calibri"/>
                <a:cs typeface="Calibri"/>
              </a:rPr>
              <a:t> las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actividades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propuestas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enmarcan</a:t>
            </a:r>
            <a:r>
              <a:rPr dirty="0" sz="1100">
                <a:latin typeface="Calibri"/>
                <a:cs typeface="Calibri"/>
              </a:rPr>
              <a:t> en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los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siguientes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objetivos </a:t>
            </a:r>
            <a:r>
              <a:rPr dirty="0" sz="1100">
                <a:latin typeface="Calibri"/>
                <a:cs typeface="Calibri"/>
              </a:rPr>
              <a:t> estratégicos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y</a:t>
            </a:r>
            <a:r>
              <a:rPr dirty="0" sz="1100" spc="-5">
                <a:latin typeface="Calibri"/>
                <a:cs typeface="Calibri"/>
              </a:rPr>
              <a:t> se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detalla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el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público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objetivo:</a:t>
            </a:r>
            <a:endParaRPr sz="1100">
              <a:latin typeface="Calibri"/>
              <a:cs typeface="Calibri"/>
            </a:endParaRPr>
          </a:p>
          <a:p>
            <a:pPr algn="just" marL="588645" indent="-135255">
              <a:lnSpc>
                <a:spcPct val="100000"/>
              </a:lnSpc>
              <a:spcBef>
                <a:spcPts val="509"/>
              </a:spcBef>
              <a:buChar char="-"/>
              <a:tabLst>
                <a:tab pos="589280" algn="l"/>
              </a:tabLst>
            </a:pPr>
            <a:r>
              <a:rPr dirty="0" sz="1100" spc="-5">
                <a:latin typeface="Calibri"/>
                <a:cs typeface="Calibri"/>
              </a:rPr>
              <a:t>En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el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objetivo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estratégico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3,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actividades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propuestas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tienen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como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público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objetivo</a:t>
            </a:r>
            <a:endParaRPr sz="1100">
              <a:latin typeface="Calibri"/>
              <a:cs typeface="Calibri"/>
            </a:endParaRPr>
          </a:p>
          <a:p>
            <a:pPr algn="just" marL="682625" marR="31750">
              <a:lnSpc>
                <a:spcPct val="152500"/>
              </a:lnSpc>
              <a:spcBef>
                <a:spcPts val="5"/>
              </a:spcBef>
            </a:pPr>
            <a:r>
              <a:rPr dirty="0" sz="1100">
                <a:latin typeface="Calibri"/>
                <a:cs typeface="Calibri"/>
              </a:rPr>
              <a:t>a los docentes </a:t>
            </a:r>
            <a:r>
              <a:rPr dirty="0" sz="1100" spc="-5">
                <a:latin typeface="Calibri"/>
                <a:cs typeface="Calibri"/>
              </a:rPr>
              <a:t>de Educación </a:t>
            </a:r>
            <a:r>
              <a:rPr dirty="0" sz="1100">
                <a:latin typeface="Calibri"/>
                <a:cs typeface="Calibri"/>
              </a:rPr>
              <a:t>Básica </a:t>
            </a:r>
            <a:r>
              <a:rPr dirty="0" sz="1100" spc="-5">
                <a:latin typeface="Calibri"/>
                <a:cs typeface="Calibri"/>
              </a:rPr>
              <a:t>Regular EBR, de </a:t>
            </a:r>
            <a:r>
              <a:rPr dirty="0" sz="1100">
                <a:latin typeface="Calibri"/>
                <a:cs typeface="Calibri"/>
              </a:rPr>
              <a:t>la carrera </a:t>
            </a:r>
            <a:r>
              <a:rPr dirty="0" sz="1100" spc="-5">
                <a:latin typeface="Calibri"/>
                <a:cs typeface="Calibri"/>
              </a:rPr>
              <a:t>de </a:t>
            </a:r>
            <a:r>
              <a:rPr dirty="0" sz="1100">
                <a:latin typeface="Calibri"/>
                <a:cs typeface="Calibri"/>
              </a:rPr>
              <a:t>educación </a:t>
            </a:r>
            <a:r>
              <a:rPr dirty="0" sz="1100" spc="-5">
                <a:latin typeface="Calibri"/>
                <a:cs typeface="Calibri"/>
              </a:rPr>
              <a:t>inicial </a:t>
            </a:r>
            <a:r>
              <a:rPr dirty="0" sz="1100">
                <a:latin typeface="Calibri"/>
                <a:cs typeface="Calibri"/>
              </a:rPr>
              <a:t> del </a:t>
            </a:r>
            <a:r>
              <a:rPr dirty="0" sz="1100" spc="-5">
                <a:latin typeface="Calibri"/>
                <a:cs typeface="Calibri"/>
              </a:rPr>
              <a:t>ámbito de </a:t>
            </a:r>
            <a:r>
              <a:rPr dirty="0" sz="1100">
                <a:latin typeface="Calibri"/>
                <a:cs typeface="Calibri"/>
              </a:rPr>
              <a:t>influencia </a:t>
            </a:r>
            <a:r>
              <a:rPr dirty="0" sz="1100" spc="-5">
                <a:latin typeface="Calibri"/>
                <a:cs typeface="Calibri"/>
              </a:rPr>
              <a:t>principalmente Lima </a:t>
            </a:r>
            <a:r>
              <a:rPr dirty="0" sz="1100">
                <a:latin typeface="Calibri"/>
                <a:cs typeface="Calibri"/>
              </a:rPr>
              <a:t>y el </a:t>
            </a:r>
            <a:r>
              <a:rPr dirty="0" sz="1100" spc="-5">
                <a:latin typeface="Calibri"/>
                <a:cs typeface="Calibri"/>
              </a:rPr>
              <a:t>Callao, nuestra institución cuenta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con </a:t>
            </a:r>
            <a:r>
              <a:rPr dirty="0" sz="1100" spc="-5">
                <a:latin typeface="Calibri"/>
                <a:cs typeface="Calibri"/>
              </a:rPr>
              <a:t>una </a:t>
            </a:r>
            <a:r>
              <a:rPr dirty="0" sz="1100">
                <a:latin typeface="Calibri"/>
                <a:cs typeface="Calibri"/>
              </a:rPr>
              <a:t>red </a:t>
            </a:r>
            <a:r>
              <a:rPr dirty="0" sz="1100" spc="-5">
                <a:latin typeface="Calibri"/>
                <a:cs typeface="Calibri"/>
              </a:rPr>
              <a:t>de aliados </a:t>
            </a:r>
            <a:r>
              <a:rPr dirty="0" sz="1100" spc="-10">
                <a:latin typeface="Calibri"/>
                <a:cs typeface="Calibri"/>
              </a:rPr>
              <a:t>con </a:t>
            </a:r>
            <a:r>
              <a:rPr dirty="0" sz="1100">
                <a:latin typeface="Calibri"/>
                <a:cs typeface="Calibri"/>
              </a:rPr>
              <a:t>las </a:t>
            </a:r>
            <a:r>
              <a:rPr dirty="0" sz="1100" spc="-5">
                <a:latin typeface="Calibri"/>
                <a:cs typeface="Calibri"/>
              </a:rPr>
              <a:t>que mantenemos una estrecha relación. Además, </a:t>
            </a:r>
            <a:r>
              <a:rPr dirty="0" sz="1100">
                <a:latin typeface="Calibri"/>
                <a:cs typeface="Calibri"/>
              </a:rPr>
              <a:t> contamos </a:t>
            </a:r>
            <a:r>
              <a:rPr dirty="0" sz="1100" spc="-5">
                <a:latin typeface="Calibri"/>
                <a:cs typeface="Calibri"/>
              </a:rPr>
              <a:t>con los </a:t>
            </a:r>
            <a:r>
              <a:rPr dirty="0" sz="1100">
                <a:latin typeface="Calibri"/>
                <a:cs typeface="Calibri"/>
              </a:rPr>
              <a:t>medios </a:t>
            </a:r>
            <a:r>
              <a:rPr dirty="0" sz="1100" spc="-5">
                <a:latin typeface="Calibri"/>
                <a:cs typeface="Calibri"/>
              </a:rPr>
              <a:t>logísticos </a:t>
            </a:r>
            <a:r>
              <a:rPr dirty="0" sz="1100">
                <a:latin typeface="Calibri"/>
                <a:cs typeface="Calibri"/>
              </a:rPr>
              <a:t>y </a:t>
            </a:r>
            <a:r>
              <a:rPr dirty="0" sz="1100" spc="-5">
                <a:latin typeface="Calibri"/>
                <a:cs typeface="Calibri"/>
              </a:rPr>
              <a:t>profesionales necesarios </a:t>
            </a:r>
            <a:r>
              <a:rPr dirty="0" sz="1100">
                <a:latin typeface="Calibri"/>
                <a:cs typeface="Calibri"/>
              </a:rPr>
              <a:t>para </a:t>
            </a:r>
            <a:r>
              <a:rPr dirty="0" sz="1100" spc="-5">
                <a:latin typeface="Calibri"/>
                <a:cs typeface="Calibri"/>
              </a:rPr>
              <a:t>garantizar un </a:t>
            </a:r>
            <a:r>
              <a:rPr dirty="0" sz="1100">
                <a:latin typeface="Calibri"/>
                <a:cs typeface="Calibri"/>
              </a:rPr>
              <a:t> adecuado </a:t>
            </a:r>
            <a:r>
              <a:rPr dirty="0" sz="1100" spc="-5">
                <a:latin typeface="Calibri"/>
                <a:cs typeface="Calibri"/>
              </a:rPr>
              <a:t>desarrollo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de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actividades.</a:t>
            </a:r>
            <a:endParaRPr sz="1100">
              <a:latin typeface="Calibri"/>
              <a:cs typeface="Calibri"/>
            </a:endParaRPr>
          </a:p>
          <a:p>
            <a:pPr algn="just" marL="682625" marR="29845" indent="-228600">
              <a:lnSpc>
                <a:spcPct val="152500"/>
              </a:lnSpc>
              <a:spcBef>
                <a:spcPts val="975"/>
              </a:spcBef>
              <a:buChar char="-"/>
              <a:tabLst>
                <a:tab pos="589280" algn="l"/>
              </a:tabLst>
            </a:pPr>
            <a:r>
              <a:rPr dirty="0" sz="1100" spc="-5">
                <a:latin typeface="Calibri"/>
                <a:cs typeface="Calibri"/>
              </a:rPr>
              <a:t>En</a:t>
            </a:r>
            <a:r>
              <a:rPr dirty="0" sz="1100" spc="1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el</a:t>
            </a:r>
            <a:r>
              <a:rPr dirty="0" sz="1100" spc="10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objetivo</a:t>
            </a:r>
            <a:r>
              <a:rPr dirty="0" sz="1100" spc="1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estratégico</a:t>
            </a:r>
            <a:r>
              <a:rPr dirty="0" sz="1100" spc="114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5</a:t>
            </a:r>
            <a:r>
              <a:rPr dirty="0" sz="1100" spc="5" b="1">
                <a:latin typeface="Calibri"/>
                <a:cs typeface="Calibri"/>
              </a:rPr>
              <a:t>,</a:t>
            </a:r>
            <a:r>
              <a:rPr dirty="0" sz="1100" spc="120" b="1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se</a:t>
            </a:r>
            <a:r>
              <a:rPr dirty="0" sz="1100" spc="1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busca</a:t>
            </a:r>
            <a:r>
              <a:rPr dirty="0" sz="1100" spc="1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fortalecer</a:t>
            </a:r>
            <a:r>
              <a:rPr dirty="0" sz="1100" spc="1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las</a:t>
            </a:r>
            <a:r>
              <a:rPr dirty="0" sz="1100" spc="114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competencias</a:t>
            </a:r>
            <a:r>
              <a:rPr dirty="0" sz="1100" spc="1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profesionales</a:t>
            </a:r>
            <a:r>
              <a:rPr dirty="0" sz="1100" spc="1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de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los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docentes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formadores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>
                <a:latin typeface="Calibri"/>
                <a:cs typeface="Calibri"/>
              </a:rPr>
              <a:t> la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EESPP.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propone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talleres</a:t>
            </a:r>
            <a:r>
              <a:rPr dirty="0" sz="1100">
                <a:latin typeface="Calibri"/>
                <a:cs typeface="Calibri"/>
              </a:rPr>
              <a:t> para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fortalecer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las </a:t>
            </a:r>
            <a:r>
              <a:rPr dirty="0" sz="1100">
                <a:latin typeface="Calibri"/>
                <a:cs typeface="Calibri"/>
              </a:rPr>
              <a:t> competencias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didácticas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y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el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uso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adecuado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>
                <a:latin typeface="Calibri"/>
                <a:cs typeface="Calibri"/>
              </a:rPr>
              <a:t> las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TICs,</a:t>
            </a:r>
            <a:r>
              <a:rPr dirty="0" sz="1100">
                <a:latin typeface="Calibri"/>
                <a:cs typeface="Calibri"/>
              </a:rPr>
              <a:t> el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fortalecimiento</a:t>
            </a:r>
            <a:r>
              <a:rPr dirty="0" sz="1100">
                <a:latin typeface="Calibri"/>
                <a:cs typeface="Calibri"/>
              </a:rPr>
              <a:t> en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estrategias</a:t>
            </a:r>
            <a:r>
              <a:rPr dirty="0" sz="1100">
                <a:latin typeface="Calibri"/>
                <a:cs typeface="Calibri"/>
              </a:rPr>
              <a:t> para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implementación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los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sistemas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evaluación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con</a:t>
            </a:r>
            <a:r>
              <a:rPr dirty="0" sz="1100">
                <a:latin typeface="Calibri"/>
                <a:cs typeface="Calibri"/>
              </a:rPr>
              <a:t> las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disposiciones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establecidas</a:t>
            </a:r>
            <a:r>
              <a:rPr dirty="0" sz="1100">
                <a:latin typeface="Calibri"/>
                <a:cs typeface="Calibri"/>
              </a:rPr>
              <a:t> por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el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MINEDU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y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desarrollar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competencias</a:t>
            </a:r>
            <a:r>
              <a:rPr dirty="0" sz="1100">
                <a:latin typeface="Calibri"/>
                <a:cs typeface="Calibri"/>
              </a:rPr>
              <a:t> en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investigación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científica.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 algn="just" marL="476884" marR="5080">
              <a:lnSpc>
                <a:spcPct val="151800"/>
              </a:lnSpc>
              <a:spcBef>
                <a:spcPts val="690"/>
              </a:spcBef>
            </a:pPr>
            <a:r>
              <a:rPr dirty="0" sz="1100" spc="-5">
                <a:latin typeface="Calibri"/>
                <a:cs typeface="Calibri"/>
              </a:rPr>
              <a:t>En</a:t>
            </a:r>
            <a:r>
              <a:rPr dirty="0" sz="1100">
                <a:latin typeface="Calibri"/>
                <a:cs typeface="Calibri"/>
              </a:rPr>
              <a:t> el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cuadro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siguiente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se</a:t>
            </a:r>
            <a:r>
              <a:rPr dirty="0" sz="1100">
                <a:latin typeface="Calibri"/>
                <a:cs typeface="Calibri"/>
              </a:rPr>
              <a:t> muestran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actividades</a:t>
            </a:r>
            <a:r>
              <a:rPr dirty="0" sz="1100">
                <a:latin typeface="Calibri"/>
                <a:cs typeface="Calibri"/>
              </a:rPr>
              <a:t> estratégicas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ser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ejecutadas,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enmarcadas</a:t>
            </a:r>
            <a:r>
              <a:rPr dirty="0" sz="1100" spc="10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en</a:t>
            </a:r>
            <a:r>
              <a:rPr dirty="0" sz="1100" spc="10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los</a:t>
            </a:r>
            <a:r>
              <a:rPr dirty="0" sz="1100" spc="1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objetivos</a:t>
            </a:r>
            <a:r>
              <a:rPr dirty="0" sz="1100" spc="10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y</a:t>
            </a:r>
            <a:r>
              <a:rPr dirty="0" sz="1100" spc="1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lineamientos</a:t>
            </a:r>
            <a:r>
              <a:rPr dirty="0" sz="1100" spc="1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estratégicos</a:t>
            </a:r>
            <a:r>
              <a:rPr dirty="0" sz="1100" spc="10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del</a:t>
            </a:r>
            <a:r>
              <a:rPr dirty="0" sz="1100" spc="9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PEI</a:t>
            </a:r>
            <a:r>
              <a:rPr dirty="0" sz="1100" spc="9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2020-2024,</a:t>
            </a:r>
            <a:r>
              <a:rPr dirty="0" sz="1100" spc="10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así</a:t>
            </a:r>
            <a:r>
              <a:rPr dirty="0" sz="1100" spc="9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como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4320" y="9877043"/>
            <a:ext cx="7118984" cy="6350"/>
          </a:xfrm>
          <a:custGeom>
            <a:avLst/>
            <a:gdLst/>
            <a:ahLst/>
            <a:cxnLst/>
            <a:rect l="l" t="t" r="r" b="b"/>
            <a:pathLst>
              <a:path w="7118984" h="6350">
                <a:moveTo>
                  <a:pt x="7118604" y="0"/>
                </a:moveTo>
                <a:lnTo>
                  <a:pt x="0" y="0"/>
                </a:lnTo>
                <a:lnTo>
                  <a:pt x="0" y="6095"/>
                </a:lnTo>
                <a:lnTo>
                  <a:pt x="7118604" y="6095"/>
                </a:lnTo>
                <a:lnTo>
                  <a:pt x="711860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t>10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dirty="0" spc="-40">
                <a:solidFill>
                  <a:srgbClr val="000000"/>
                </a:solidFill>
              </a:rPr>
              <a:t> </a:t>
            </a:r>
            <a:r>
              <a:rPr dirty="0"/>
              <a:t>Página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5740" y="429259"/>
            <a:ext cx="5445760" cy="15557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252525"/>
                </a:solidFill>
                <a:latin typeface="Calibri"/>
                <a:cs typeface="Calibri"/>
              </a:rPr>
              <a:t>Plan</a:t>
            </a:r>
            <a:r>
              <a:rPr dirty="0" sz="1000" spc="1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de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Trabajo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de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la</a:t>
            </a:r>
            <a:r>
              <a:rPr dirty="0" sz="1000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Unidad</a:t>
            </a:r>
            <a:r>
              <a:rPr dirty="0" sz="1000" b="1">
                <a:solidFill>
                  <a:srgbClr val="252525"/>
                </a:solidFill>
                <a:latin typeface="Calibri"/>
                <a:cs typeface="Calibri"/>
              </a:rPr>
              <a:t> de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Formación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Continua</a:t>
            </a:r>
            <a:r>
              <a:rPr dirty="0" sz="1000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2022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>
              <a:latin typeface="Calibri"/>
              <a:cs typeface="Calibri"/>
            </a:endParaRPr>
          </a:p>
          <a:p>
            <a:pPr marL="476884" marR="5080">
              <a:lnSpc>
                <a:spcPct val="152700"/>
              </a:lnSpc>
            </a:pPr>
            <a:r>
              <a:rPr dirty="0" sz="1100">
                <a:latin typeface="Calibri"/>
                <a:cs typeface="Calibri"/>
              </a:rPr>
              <a:t>los</a:t>
            </a:r>
            <a:r>
              <a:rPr dirty="0" sz="1100" spc="1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indicadores</a:t>
            </a:r>
            <a:r>
              <a:rPr dirty="0" sz="1100" spc="1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1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resultados,</a:t>
            </a:r>
            <a:r>
              <a:rPr dirty="0" sz="1100" spc="1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las</a:t>
            </a:r>
            <a:r>
              <a:rPr dirty="0" sz="1100" spc="1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metas</a:t>
            </a:r>
            <a:r>
              <a:rPr dirty="0" sz="1100" spc="1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propuestas,</a:t>
            </a:r>
            <a:r>
              <a:rPr dirty="0" sz="1100" spc="114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el</a:t>
            </a:r>
            <a:r>
              <a:rPr dirty="0" sz="1100" spc="1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cronograma</a:t>
            </a:r>
            <a:r>
              <a:rPr dirty="0" sz="1100" spc="1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1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ejecución,</a:t>
            </a:r>
            <a:r>
              <a:rPr dirty="0" sz="1100" spc="1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los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responsables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y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el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presupuesto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asignado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por</a:t>
            </a:r>
            <a:r>
              <a:rPr dirty="0" sz="1100">
                <a:latin typeface="Calibri"/>
                <a:cs typeface="Calibri"/>
              </a:rPr>
              <a:t> la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fuente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financiamiento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RDR: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Calibri"/>
              <a:cs typeface="Calibri"/>
            </a:endParaRPr>
          </a:p>
          <a:p>
            <a:pPr marL="2256155" marR="280035" indent="-1524635">
              <a:lnSpc>
                <a:spcPct val="152000"/>
              </a:lnSpc>
            </a:pPr>
            <a:r>
              <a:rPr dirty="0" sz="1000" spc="-5" b="1">
                <a:latin typeface="Calibri"/>
                <a:cs typeface="Calibri"/>
              </a:rPr>
              <a:t>Cuadro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3: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Actividades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a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ser</a:t>
            </a:r>
            <a:r>
              <a:rPr dirty="0" sz="1000" spc="1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ejecutadas</a:t>
            </a:r>
            <a:r>
              <a:rPr dirty="0" sz="100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según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línea</a:t>
            </a:r>
            <a:r>
              <a:rPr dirty="0" sz="100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estratégica,</a:t>
            </a:r>
            <a:r>
              <a:rPr dirty="0" sz="1000" b="1">
                <a:latin typeface="Calibri"/>
                <a:cs typeface="Calibri"/>
              </a:rPr>
              <a:t> metas,</a:t>
            </a:r>
            <a:r>
              <a:rPr dirty="0" sz="1000" spc="-5" b="1">
                <a:latin typeface="Calibri"/>
                <a:cs typeface="Calibri"/>
              </a:rPr>
              <a:t> cronogramas, </a:t>
            </a:r>
            <a:r>
              <a:rPr dirty="0" sz="1000" spc="-2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responsables</a:t>
            </a:r>
            <a:r>
              <a:rPr dirty="0" sz="1000" spc="-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presupuesto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4320" y="9877043"/>
            <a:ext cx="7118984" cy="6350"/>
          </a:xfrm>
          <a:custGeom>
            <a:avLst/>
            <a:gdLst/>
            <a:ahLst/>
            <a:cxnLst/>
            <a:rect l="l" t="t" r="r" b="b"/>
            <a:pathLst>
              <a:path w="7118984" h="6350">
                <a:moveTo>
                  <a:pt x="7118604" y="0"/>
                </a:moveTo>
                <a:lnTo>
                  <a:pt x="0" y="0"/>
                </a:lnTo>
                <a:lnTo>
                  <a:pt x="0" y="6095"/>
                </a:lnTo>
                <a:lnTo>
                  <a:pt x="7118604" y="6095"/>
                </a:lnTo>
                <a:lnTo>
                  <a:pt x="711860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58140" y="2059177"/>
          <a:ext cx="6855459" cy="74536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0895"/>
                <a:gridCol w="901700"/>
                <a:gridCol w="988694"/>
                <a:gridCol w="1168400"/>
                <a:gridCol w="540385"/>
                <a:gridCol w="914400"/>
                <a:gridCol w="808989"/>
                <a:gridCol w="708025"/>
              </a:tblGrid>
              <a:tr h="377952">
                <a:tc>
                  <a:txBody>
                    <a:bodyPr/>
                    <a:lstStyle/>
                    <a:p>
                      <a:pPr algn="ctr" marL="89535" marR="83185" indent="-1905">
                        <a:lnSpc>
                          <a:spcPts val="969"/>
                        </a:lnSpc>
                        <a:spcBef>
                          <a:spcPts val="5"/>
                        </a:spcBef>
                      </a:pPr>
                      <a:r>
                        <a:rPr dirty="0" sz="800" spc="-5" b="1">
                          <a:latin typeface="Calibri"/>
                          <a:cs typeface="Calibri"/>
                        </a:rPr>
                        <a:t>OBJETIVOS 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ES</a:t>
                      </a:r>
                      <a:r>
                        <a:rPr dirty="0" sz="800" spc="-5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 spc="-15" b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 spc="-15" b="1">
                          <a:latin typeface="Calibri"/>
                          <a:cs typeface="Calibri"/>
                        </a:rPr>
                        <a:t>É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GI</a:t>
                      </a:r>
                      <a:r>
                        <a:rPr dirty="0" sz="800" spc="-5" b="1">
                          <a:latin typeface="Calibri"/>
                          <a:cs typeface="Calibri"/>
                        </a:rPr>
                        <a:t>CO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S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algn="ctr" marL="1905">
                        <a:lnSpc>
                          <a:spcPts val="930"/>
                        </a:lnSpc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PEI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2230" marR="55244">
                        <a:lnSpc>
                          <a:spcPts val="969"/>
                        </a:lnSpc>
                        <a:spcBef>
                          <a:spcPts val="5"/>
                        </a:spcBef>
                      </a:pPr>
                      <a:r>
                        <a:rPr dirty="0" sz="800" spc="-5" b="1">
                          <a:latin typeface="Calibri"/>
                          <a:cs typeface="Calibri"/>
                        </a:rPr>
                        <a:t>LINEAMIENTOS 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ES</a:t>
                      </a:r>
                      <a:r>
                        <a:rPr dirty="0" sz="800" spc="-5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 spc="-15" b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 spc="-15" b="1">
                          <a:latin typeface="Calibri"/>
                          <a:cs typeface="Calibri"/>
                        </a:rPr>
                        <a:t>É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GI</a:t>
                      </a:r>
                      <a:r>
                        <a:rPr dirty="0" sz="800" spc="-20" b="1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AS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 b="1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EI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ts val="930"/>
                        </a:lnSpc>
                      </a:pPr>
                      <a:r>
                        <a:rPr dirty="0" sz="800" spc="-5" b="1">
                          <a:latin typeface="Calibri"/>
                          <a:cs typeface="Calibri"/>
                        </a:rPr>
                        <a:t>(*)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182880" marR="175895" indent="27305">
                        <a:lnSpc>
                          <a:spcPct val="101299"/>
                        </a:lnSpc>
                        <a:spcBef>
                          <a:spcPts val="459"/>
                        </a:spcBef>
                      </a:pPr>
                      <a:r>
                        <a:rPr dirty="0" sz="800" spc="-5" b="1">
                          <a:latin typeface="Calibri"/>
                          <a:cs typeface="Calibri"/>
                        </a:rPr>
                        <a:t>ACTIVIDADES 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ES</a:t>
                      </a:r>
                      <a:r>
                        <a:rPr dirty="0" sz="800" spc="-5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 spc="-15" b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 spc="-15" b="1">
                          <a:latin typeface="Calibri"/>
                          <a:cs typeface="Calibri"/>
                        </a:rPr>
                        <a:t>É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GI</a:t>
                      </a:r>
                      <a:r>
                        <a:rPr dirty="0" sz="800" spc="-20" b="1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AS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5841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275590" marR="244475" indent="-83820">
                        <a:lnSpc>
                          <a:spcPct val="101299"/>
                        </a:lnSpc>
                        <a:spcBef>
                          <a:spcPts val="459"/>
                        </a:spcBef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800" spc="-5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800" spc="-5" b="1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 b="1">
                          <a:latin typeface="Calibri"/>
                          <a:cs typeface="Calibri"/>
                        </a:rPr>
                        <a:t>DO</a:t>
                      </a:r>
                      <a:r>
                        <a:rPr dirty="0" sz="800" spc="-10" b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ES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20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E  </a:t>
                      </a:r>
                      <a:r>
                        <a:rPr dirty="0" sz="800" spc="-5" b="1">
                          <a:latin typeface="Calibri"/>
                          <a:cs typeface="Calibri"/>
                        </a:rPr>
                        <a:t>RESULTADOS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5841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6675" marR="60960">
                        <a:lnSpc>
                          <a:spcPts val="969"/>
                        </a:lnSpc>
                        <a:spcBef>
                          <a:spcPts val="5"/>
                        </a:spcBef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ME</a:t>
                      </a:r>
                      <a:r>
                        <a:rPr dirty="0" sz="800" spc="-15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 b="1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EI  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2022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ts val="930"/>
                        </a:lnSpc>
                      </a:pPr>
                      <a:r>
                        <a:rPr dirty="0" sz="800" spc="-5" b="1">
                          <a:latin typeface="Calibri"/>
                          <a:cs typeface="Calibri"/>
                        </a:rPr>
                        <a:t>(**)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30810">
                        <a:lnSpc>
                          <a:spcPct val="100000"/>
                        </a:lnSpc>
                      </a:pPr>
                      <a:r>
                        <a:rPr dirty="0" sz="800" spc="-5" b="1">
                          <a:latin typeface="Calibri"/>
                          <a:cs typeface="Calibri"/>
                        </a:rPr>
                        <a:t>CRONOGRAMA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800" spc="-5" b="1">
                          <a:latin typeface="Calibri"/>
                          <a:cs typeface="Calibri"/>
                        </a:rPr>
                        <a:t>RESPONSABLE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800" spc="-5" b="1">
                          <a:latin typeface="Calibri"/>
                          <a:cs typeface="Calibri"/>
                        </a:rPr>
                        <a:t>PRESUPUESTO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19939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800" spc="-5" b="1">
                          <a:latin typeface="Calibri"/>
                          <a:cs typeface="Calibri"/>
                        </a:rPr>
                        <a:t>(***)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596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  <a:tr h="1123569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O3.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Desarrollar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69850" marR="95250">
                        <a:lnSpc>
                          <a:spcPct val="101699"/>
                        </a:lnSpc>
                        <a:spcBef>
                          <a:spcPts val="5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programas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formación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continua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docentes en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servicio</a:t>
                      </a:r>
                      <a:r>
                        <a:rPr dirty="0" sz="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EB</a:t>
                      </a:r>
                      <a:r>
                        <a:rPr dirty="0" sz="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800" spc="-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otros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profesionales.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LE3.1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Formación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69850" marR="128905">
                        <a:lnSpc>
                          <a:spcPct val="101699"/>
                        </a:lnSpc>
                        <a:spcBef>
                          <a:spcPts val="5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continua que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responda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las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demandas</a:t>
                      </a:r>
                      <a:r>
                        <a:rPr dirty="0" sz="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800" spc="-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docentes en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servicio</a:t>
                      </a:r>
                      <a:r>
                        <a:rPr dirty="0" sz="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otros </a:t>
                      </a:r>
                      <a:r>
                        <a:rPr dirty="0" sz="800" spc="-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profesionales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con</a:t>
                      </a:r>
                      <a:r>
                        <a:rPr dirty="0" sz="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calidad.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310" marR="190500">
                        <a:lnSpc>
                          <a:spcPct val="101600"/>
                        </a:lnSpc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Ejecución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talleres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ci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ó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par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 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docentes en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servicio de la EBR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(autofinanciado)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940"/>
                        </a:lnSpc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I.3.1.1</a:t>
                      </a:r>
                      <a:r>
                        <a:rPr dirty="0" sz="8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Número</a:t>
                      </a:r>
                      <a:r>
                        <a:rPr dirty="0" sz="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71120" marR="160020">
                        <a:lnSpc>
                          <a:spcPct val="101699"/>
                        </a:lnSpc>
                        <a:spcBef>
                          <a:spcPts val="5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programas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capacitación,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actualización,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especialización, cursos </a:t>
                      </a:r>
                      <a:r>
                        <a:rPr dirty="0" sz="800" spc="-1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y/o talleres para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docentes en servicio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otros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ts val="950"/>
                        </a:lnSpc>
                        <a:spcBef>
                          <a:spcPts val="15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profesionales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R="57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06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Febrero</a:t>
                      </a:r>
                      <a:r>
                        <a:rPr dirty="0" sz="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Setiembre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14300" marR="43815" indent="149225">
                        <a:lnSpc>
                          <a:spcPct val="101299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U.F.C /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oord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nad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e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2819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talleres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r" marR="196215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6,000.00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4277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7310" marR="216535">
                        <a:lnSpc>
                          <a:spcPct val="101600"/>
                        </a:lnSpc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Ejecución de un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programa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bach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ll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 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egresados de los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IESP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260350">
                        <a:lnSpc>
                          <a:spcPct val="101800"/>
                        </a:lnSpc>
                        <a:spcBef>
                          <a:spcPts val="320"/>
                        </a:spcBef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I.3.1.2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Número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programas para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obtención</a:t>
                      </a:r>
                      <a:r>
                        <a:rPr dirty="0" sz="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del</a:t>
                      </a:r>
                      <a:r>
                        <a:rPr dirty="0" sz="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grado </a:t>
                      </a:r>
                      <a:r>
                        <a:rPr dirty="0" sz="800" spc="-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Bachiller,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licenciatura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otros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programas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406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R="5715">
                        <a:lnSpc>
                          <a:spcPct val="1000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01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Enero</a:t>
                      </a:r>
                      <a:r>
                        <a:rPr dirty="0" sz="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Noviembre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3025" marR="112395" indent="190500">
                        <a:lnSpc>
                          <a:spcPct val="101699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U.F.C /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Coordinador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del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programa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ch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er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r" marR="17081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20,000.00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5133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310" marR="264795">
                        <a:lnSpc>
                          <a:spcPct val="101699"/>
                        </a:lnSpc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Ejecución</a:t>
                      </a:r>
                      <a:r>
                        <a:rPr dirty="0" sz="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un </a:t>
                      </a:r>
                      <a:r>
                        <a:rPr dirty="0" sz="800" spc="-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programa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segunda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especialidad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940"/>
                        </a:lnSpc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I.3.1.2</a:t>
                      </a:r>
                      <a:r>
                        <a:rPr dirty="0" sz="8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Número</a:t>
                      </a:r>
                      <a:r>
                        <a:rPr dirty="0" sz="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71120" marR="260350">
                        <a:lnSpc>
                          <a:spcPct val="101600"/>
                        </a:lnSpc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programas para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obtención</a:t>
                      </a:r>
                      <a:r>
                        <a:rPr dirty="0" sz="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del</a:t>
                      </a:r>
                      <a:r>
                        <a:rPr dirty="0" sz="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grado </a:t>
                      </a:r>
                      <a:r>
                        <a:rPr dirty="0" sz="800" spc="-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Bachiller,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licenciatura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otros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programas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01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Abril</a:t>
                      </a:r>
                      <a:r>
                        <a:rPr dirty="0" sz="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Noviembre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 marR="33020" indent="193040">
                        <a:lnSpc>
                          <a:spcPct val="101299"/>
                        </a:lnSpc>
                        <a:spcBef>
                          <a:spcPts val="459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U.F.C /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oord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nad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l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algn="ctr" marL="168910" marR="100330">
                        <a:lnSpc>
                          <a:spcPct val="101899"/>
                        </a:lnSpc>
                        <a:spcBef>
                          <a:spcPts val="5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ama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segunda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especialidad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5841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r" marR="14033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14,300.00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169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 marR="142875">
                        <a:lnSpc>
                          <a:spcPct val="101499"/>
                        </a:lnSpc>
                        <a:spcBef>
                          <a:spcPts val="520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Ejecución de un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programa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investigación</a:t>
                      </a:r>
                      <a:r>
                        <a:rPr dirty="0" sz="8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para </a:t>
                      </a:r>
                      <a:r>
                        <a:rPr dirty="0" sz="800" spc="-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desarrollo de tesis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las egresados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participantes.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660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210185">
                        <a:lnSpc>
                          <a:spcPct val="101699"/>
                        </a:lnSpc>
                        <a:spcBef>
                          <a:spcPts val="240"/>
                        </a:spcBef>
                      </a:pPr>
                      <a:r>
                        <a:rPr dirty="0" sz="800" spc="-5" b="1">
                          <a:latin typeface="Calibri"/>
                          <a:cs typeface="Calibri"/>
                        </a:rPr>
                        <a:t>I.3.1.4.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Número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programas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investigación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para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desarrollo</a:t>
                      </a:r>
                      <a:r>
                        <a:rPr dirty="0" sz="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tesis</a:t>
                      </a:r>
                      <a:r>
                        <a:rPr dirty="0" sz="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800" spc="-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las egresados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participantes.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02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Marzo</a:t>
                      </a:r>
                      <a:r>
                        <a:rPr dirty="0" sz="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Diciembre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01600" marR="33020" indent="193040">
                        <a:lnSpc>
                          <a:spcPct val="102499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U.F.C /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oord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nad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l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152400" marR="85090" indent="16510">
                        <a:lnSpc>
                          <a:spcPts val="980"/>
                        </a:lnSpc>
                        <a:spcBef>
                          <a:spcPts val="30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programa de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es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ción.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1372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9850" marR="89535">
                        <a:lnSpc>
                          <a:spcPct val="101699"/>
                        </a:lnSpc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O5.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Fortalecer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las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competencias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profesionales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docentes </a:t>
                      </a:r>
                      <a:r>
                        <a:rPr dirty="0" sz="800" spc="-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formadores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EESPP.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1800"/>
                        </a:lnSpc>
                        <a:spcBef>
                          <a:spcPts val="515"/>
                        </a:spcBef>
                      </a:pPr>
                      <a:r>
                        <a:rPr dirty="0" sz="800" spc="-5" b="1">
                          <a:latin typeface="Calibri"/>
                          <a:cs typeface="Calibri"/>
                        </a:rPr>
                        <a:t>LE</a:t>
                      </a:r>
                      <a:r>
                        <a:rPr dirty="0" sz="800" spc="17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5.2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Programas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capacitación,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actualización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especialización</a:t>
                      </a:r>
                      <a:r>
                        <a:rPr dirty="0" sz="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para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FID, y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continua con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calidad para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docentes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formadores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310" marR="107314">
                        <a:lnSpc>
                          <a:spcPct val="101699"/>
                        </a:lnSpc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Ejecución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talleres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fortalecimiento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capacidades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formadores</a:t>
                      </a:r>
                      <a:r>
                        <a:rPr dirty="0" sz="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IESP </a:t>
                      </a:r>
                      <a:r>
                        <a:rPr dirty="0" sz="800" spc="-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EESPP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71120" marR="118745">
                        <a:lnSpc>
                          <a:spcPct val="101699"/>
                        </a:lnSpc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I.5.2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Número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programas, cursos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especialización, talleres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otros cursos para el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fortalecimiento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capacidades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formadores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R="5715">
                        <a:lnSpc>
                          <a:spcPct val="1000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03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16839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Marzo</a:t>
                      </a:r>
                      <a:r>
                        <a:rPr dirty="0" sz="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Octubre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76530">
                        <a:lnSpc>
                          <a:spcPct val="1000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U.F.C</a:t>
                      </a:r>
                      <a:r>
                        <a:rPr dirty="0" sz="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U.A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r" marR="196215">
                        <a:lnSpc>
                          <a:spcPct val="1000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3,000.00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9672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800" spc="-5" b="1">
                          <a:latin typeface="Calibri"/>
                          <a:cs typeface="Calibri"/>
                        </a:rPr>
                        <a:t>LE</a:t>
                      </a:r>
                      <a:r>
                        <a:rPr dirty="0" sz="8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5.3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69850" marR="17780">
                        <a:lnSpc>
                          <a:spcPct val="101800"/>
                        </a:lnSpc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Fortalecimiento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competencias en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investigación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e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innovación dirigido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los docentes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formadores</a:t>
                      </a:r>
                      <a:r>
                        <a:rPr dirty="0" sz="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partir </a:t>
                      </a:r>
                      <a:r>
                        <a:rPr dirty="0" sz="800" spc="-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del diagnóstico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ejecutado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704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67310" marR="88265">
                        <a:lnSpc>
                          <a:spcPct val="101800"/>
                        </a:lnSpc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Ejecución de taller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fortalecimiento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competencias</a:t>
                      </a:r>
                      <a:r>
                        <a:rPr dirty="0" sz="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800" spc="-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investigación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dirigido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docentes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formadores de la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EESPP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71120" marR="88265">
                        <a:lnSpc>
                          <a:spcPct val="101800"/>
                        </a:lnSpc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I.5.3</a:t>
                      </a:r>
                      <a:r>
                        <a:rPr dirty="0" sz="8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Número</a:t>
                      </a:r>
                      <a:r>
                        <a:rPr dirty="0" sz="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talleres </a:t>
                      </a:r>
                      <a:r>
                        <a:rPr dirty="0" sz="800" spc="-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fortalecimiento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competencias en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investigación dirigido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800" spc="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docentes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formadores</a:t>
                      </a:r>
                      <a:r>
                        <a:rPr dirty="0" sz="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EESPP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 marR="5715">
                        <a:lnSpc>
                          <a:spcPct val="1000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01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16839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Marzo</a:t>
                      </a:r>
                      <a:r>
                        <a:rPr dirty="0" sz="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Octubre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176530">
                        <a:lnSpc>
                          <a:spcPct val="1000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U.F.C</a:t>
                      </a:r>
                      <a:r>
                        <a:rPr dirty="0" sz="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U.A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r" marR="196215">
                        <a:lnSpc>
                          <a:spcPct val="1000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1,000.00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9821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69850" marR="43180">
                        <a:lnSpc>
                          <a:spcPct val="101699"/>
                        </a:lnSpc>
                      </a:pPr>
                      <a:r>
                        <a:rPr dirty="0" sz="800" spc="-5" b="1">
                          <a:latin typeface="Calibri"/>
                          <a:cs typeface="Calibri"/>
                        </a:rPr>
                        <a:t>LE 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5.6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Capacitar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los docentes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formadores en el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manejo</a:t>
                      </a:r>
                      <a:r>
                        <a:rPr dirty="0" sz="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base</a:t>
                      </a:r>
                      <a:r>
                        <a:rPr dirty="0" sz="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800" spc="-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datos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herramientas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tecnológicas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940"/>
                        </a:lnSpc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Ejecución</a:t>
                      </a:r>
                      <a:r>
                        <a:rPr dirty="0" sz="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taller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67310" marR="133350">
                        <a:lnSpc>
                          <a:spcPct val="101699"/>
                        </a:lnSpc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para capacitación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docentes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formadores en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manejo</a:t>
                      </a:r>
                      <a:r>
                        <a:rPr dirty="0" sz="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base</a:t>
                      </a:r>
                      <a:r>
                        <a:rPr dirty="0" sz="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datos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herramientas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tecnológicas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1120" marR="80645">
                        <a:lnSpc>
                          <a:spcPct val="101699"/>
                        </a:lnSpc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I.5.6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Número de talleres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para capacitación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docentes</a:t>
                      </a:r>
                      <a:r>
                        <a:rPr dirty="0" sz="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formadores</a:t>
                      </a:r>
                      <a:r>
                        <a:rPr dirty="0" sz="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800" spc="-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manejo</a:t>
                      </a:r>
                      <a:r>
                        <a:rPr dirty="0" sz="8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base</a:t>
                      </a:r>
                      <a:r>
                        <a:rPr dirty="0" sz="8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datos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herramientas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tecnológicas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R="5715">
                        <a:lnSpc>
                          <a:spcPct val="1000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01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4160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Marzo</a:t>
                      </a:r>
                      <a:r>
                        <a:rPr dirty="0" sz="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Agosto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76530">
                        <a:lnSpc>
                          <a:spcPct val="1000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U.F.C</a:t>
                      </a:r>
                      <a:r>
                        <a:rPr dirty="0" sz="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U.A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r" marR="196215">
                        <a:lnSpc>
                          <a:spcPct val="1000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1,000.00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60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dirty="0" sz="800" spc="-5" b="1">
                          <a:latin typeface="Calibri"/>
                          <a:cs typeface="Calibri"/>
                        </a:rPr>
                        <a:t>TOTAL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641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03835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45,300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641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t>10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dirty="0" spc="-40">
                <a:solidFill>
                  <a:srgbClr val="000000"/>
                </a:solidFill>
              </a:rPr>
              <a:t> </a:t>
            </a:r>
            <a:r>
              <a:rPr dirty="0"/>
              <a:t>Página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450594" y="9494011"/>
            <a:ext cx="5066030" cy="27178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90"/>
              </a:spcBef>
            </a:pPr>
            <a:r>
              <a:rPr dirty="0" sz="800" spc="-5">
                <a:latin typeface="Calibri"/>
                <a:cs typeface="Calibri"/>
              </a:rPr>
              <a:t>(*)</a:t>
            </a:r>
            <a:r>
              <a:rPr dirty="0" sz="800" spc="6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Los</a:t>
            </a:r>
            <a:r>
              <a:rPr dirty="0" sz="800" spc="7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Lineamientos</a:t>
            </a:r>
            <a:r>
              <a:rPr dirty="0" sz="800" spc="7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Estratégicos</a:t>
            </a:r>
            <a:r>
              <a:rPr dirty="0" sz="800" spc="7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considerados</a:t>
            </a:r>
            <a:r>
              <a:rPr dirty="0" sz="800" spc="7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en</a:t>
            </a:r>
            <a:r>
              <a:rPr dirty="0" sz="800" spc="6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el</a:t>
            </a:r>
            <a:r>
              <a:rPr dirty="0" sz="800" spc="7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presente</a:t>
            </a:r>
            <a:r>
              <a:rPr dirty="0" sz="800" spc="6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Plan</a:t>
            </a:r>
            <a:r>
              <a:rPr dirty="0" sz="800" spc="7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responden</a:t>
            </a:r>
            <a:r>
              <a:rPr dirty="0" sz="800" spc="6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a</a:t>
            </a:r>
            <a:r>
              <a:rPr dirty="0" sz="800" spc="6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los</a:t>
            </a:r>
            <a:r>
              <a:rPr dirty="0" sz="800" spc="6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señalados</a:t>
            </a:r>
            <a:r>
              <a:rPr dirty="0" sz="800" spc="6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en</a:t>
            </a:r>
            <a:r>
              <a:rPr dirty="0" sz="800" spc="7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los</a:t>
            </a:r>
            <a:r>
              <a:rPr dirty="0" sz="800" spc="6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Documentos</a:t>
            </a:r>
            <a:r>
              <a:rPr dirty="0" sz="800" spc="6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de</a:t>
            </a:r>
            <a:r>
              <a:rPr dirty="0" sz="800" spc="6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la </a:t>
            </a:r>
            <a:r>
              <a:rPr dirty="0" sz="80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Segunda Convocatoria,</a:t>
            </a:r>
            <a:r>
              <a:rPr dirty="0" sz="80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aprobados </a:t>
            </a:r>
            <a:r>
              <a:rPr dirty="0" sz="800">
                <a:latin typeface="Calibri"/>
                <a:cs typeface="Calibri"/>
              </a:rPr>
              <a:t>con </a:t>
            </a:r>
            <a:r>
              <a:rPr dirty="0" sz="800" spc="-5">
                <a:latin typeface="Calibri"/>
                <a:cs typeface="Calibri"/>
              </a:rPr>
              <a:t>Resolución Directoral N°</a:t>
            </a:r>
            <a:r>
              <a:rPr dirty="0" sz="800">
                <a:latin typeface="Calibri"/>
                <a:cs typeface="Calibri"/>
              </a:rPr>
              <a:t> 251-2021-EESPP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“EBB”.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5740" y="429259"/>
            <a:ext cx="5438140" cy="1209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252525"/>
                </a:solidFill>
                <a:latin typeface="Calibri"/>
                <a:cs typeface="Calibri"/>
              </a:rPr>
              <a:t>Plan</a:t>
            </a:r>
            <a:r>
              <a:rPr dirty="0" sz="1000" spc="1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de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Trabajo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de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la</a:t>
            </a:r>
            <a:r>
              <a:rPr dirty="0" sz="1000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Unidad</a:t>
            </a:r>
            <a:r>
              <a:rPr dirty="0" sz="1000" b="1">
                <a:solidFill>
                  <a:srgbClr val="252525"/>
                </a:solidFill>
                <a:latin typeface="Calibri"/>
                <a:cs typeface="Calibri"/>
              </a:rPr>
              <a:t> de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Formación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Continua</a:t>
            </a:r>
            <a:r>
              <a:rPr dirty="0" sz="1000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2022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00">
              <a:latin typeface="Calibri"/>
              <a:cs typeface="Calibri"/>
            </a:endParaRPr>
          </a:p>
          <a:p>
            <a:pPr marL="387350" marR="5715">
              <a:lnSpc>
                <a:spcPct val="102699"/>
              </a:lnSpc>
            </a:pPr>
            <a:r>
              <a:rPr dirty="0" sz="800" spc="-5">
                <a:latin typeface="Calibri"/>
                <a:cs typeface="Calibri"/>
              </a:rPr>
              <a:t>(**)</a:t>
            </a:r>
            <a:r>
              <a:rPr dirty="0" sz="80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Las</a:t>
            </a:r>
            <a:r>
              <a:rPr dirty="0" sz="80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Metas</a:t>
            </a:r>
            <a:r>
              <a:rPr dirty="0" sz="80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indicadas</a:t>
            </a:r>
            <a:r>
              <a:rPr dirty="0" sz="80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en</a:t>
            </a:r>
            <a:r>
              <a:rPr dirty="0" sz="80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el</a:t>
            </a:r>
            <a:r>
              <a:rPr dirty="0" sz="80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presente</a:t>
            </a:r>
            <a:r>
              <a:rPr dirty="0" sz="80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cuadro</a:t>
            </a:r>
            <a:r>
              <a:rPr dirty="0" sz="80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corresponden</a:t>
            </a:r>
            <a:r>
              <a:rPr dirty="0" sz="800">
                <a:latin typeface="Calibri"/>
                <a:cs typeface="Calibri"/>
              </a:rPr>
              <a:t> a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lo</a:t>
            </a:r>
            <a:r>
              <a:rPr dirty="0" sz="800">
                <a:latin typeface="Calibri"/>
                <a:cs typeface="Calibri"/>
              </a:rPr>
              <a:t> programado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en</a:t>
            </a:r>
            <a:r>
              <a:rPr dirty="0" sz="80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la</a:t>
            </a:r>
            <a:r>
              <a:rPr dirty="0" sz="80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Herramienta</a:t>
            </a:r>
            <a:r>
              <a:rPr dirty="0" sz="80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N°</a:t>
            </a:r>
            <a:r>
              <a:rPr dirty="0" sz="800">
                <a:latin typeface="Calibri"/>
                <a:cs typeface="Calibri"/>
              </a:rPr>
              <a:t> 15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Matriz</a:t>
            </a:r>
            <a:r>
              <a:rPr dirty="0" sz="80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de </a:t>
            </a:r>
            <a:r>
              <a:rPr dirty="0" sz="800" spc="-17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Evaluación de</a:t>
            </a:r>
            <a:r>
              <a:rPr dirty="0" sz="800" spc="-1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Resultados </a:t>
            </a:r>
            <a:r>
              <a:rPr dirty="0" sz="800">
                <a:latin typeface="Calibri"/>
                <a:cs typeface="Calibri"/>
              </a:rPr>
              <a:t>del</a:t>
            </a:r>
            <a:r>
              <a:rPr dirty="0" sz="800" spc="-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PEI </a:t>
            </a:r>
            <a:r>
              <a:rPr dirty="0" sz="800" spc="-5">
                <a:latin typeface="Calibri"/>
                <a:cs typeface="Calibri"/>
              </a:rPr>
              <a:t>2020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–</a:t>
            </a:r>
            <a:r>
              <a:rPr dirty="0" sz="800" spc="-1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2024.</a:t>
            </a:r>
            <a:endParaRPr sz="800">
              <a:latin typeface="Calibri"/>
              <a:cs typeface="Calibri"/>
            </a:endParaRPr>
          </a:p>
          <a:p>
            <a:pPr marL="387350" marR="6350">
              <a:lnSpc>
                <a:spcPct val="101299"/>
              </a:lnSpc>
            </a:pPr>
            <a:r>
              <a:rPr dirty="0" sz="800" spc="-5">
                <a:latin typeface="Calibri"/>
                <a:cs typeface="Calibri"/>
              </a:rPr>
              <a:t>(***)</a:t>
            </a:r>
            <a:r>
              <a:rPr dirty="0" sz="800" spc="11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El</a:t>
            </a:r>
            <a:r>
              <a:rPr dirty="0" sz="800" spc="11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Presupuesto</a:t>
            </a:r>
            <a:r>
              <a:rPr dirty="0" sz="800" spc="11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consignado</a:t>
            </a:r>
            <a:r>
              <a:rPr dirty="0" sz="800" spc="10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en</a:t>
            </a:r>
            <a:r>
              <a:rPr dirty="0" sz="800" spc="114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el</a:t>
            </a:r>
            <a:r>
              <a:rPr dirty="0" sz="800" spc="11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presente</a:t>
            </a:r>
            <a:r>
              <a:rPr dirty="0" sz="800" spc="11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cuadro</a:t>
            </a:r>
            <a:r>
              <a:rPr dirty="0" sz="800" spc="11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corresponde</a:t>
            </a:r>
            <a:r>
              <a:rPr dirty="0" sz="800" spc="11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a</a:t>
            </a:r>
            <a:r>
              <a:rPr dirty="0" sz="800" spc="114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lo</a:t>
            </a:r>
            <a:r>
              <a:rPr dirty="0" sz="800" spc="12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señalado</a:t>
            </a:r>
            <a:r>
              <a:rPr dirty="0" sz="800" spc="11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en</a:t>
            </a:r>
            <a:r>
              <a:rPr dirty="0" sz="800" spc="11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el</a:t>
            </a:r>
            <a:r>
              <a:rPr dirty="0" sz="800" spc="114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documento</a:t>
            </a:r>
            <a:r>
              <a:rPr dirty="0" sz="800" spc="11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“Consideraciones </a:t>
            </a:r>
            <a:r>
              <a:rPr dirty="0" sz="80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para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la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Formulación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de</a:t>
            </a:r>
            <a:r>
              <a:rPr dirty="0" sz="800" spc="1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los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Planes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de</a:t>
            </a:r>
            <a:r>
              <a:rPr dirty="0" sz="800" spc="2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Trabajo”</a:t>
            </a:r>
            <a:r>
              <a:rPr dirty="0" sz="800" spc="1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en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el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rubro</a:t>
            </a:r>
            <a:r>
              <a:rPr dirty="0" sz="800" spc="1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“Estructura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presupuestal</a:t>
            </a:r>
            <a:r>
              <a:rPr dirty="0" sz="800">
                <a:latin typeface="Calibri"/>
                <a:cs typeface="Calibri"/>
              </a:rPr>
              <a:t> por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partidas</a:t>
            </a:r>
            <a:r>
              <a:rPr dirty="0" sz="800" spc="1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habilitadas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en</a:t>
            </a:r>
            <a:r>
              <a:rPr dirty="0" sz="800" spc="1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RDR</a:t>
            </a:r>
            <a:r>
              <a:rPr dirty="0" sz="800" spc="1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para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el</a:t>
            </a:r>
            <a:endParaRPr sz="800">
              <a:latin typeface="Calibri"/>
              <a:cs typeface="Calibri"/>
            </a:endParaRPr>
          </a:p>
          <a:p>
            <a:pPr marL="387350" marR="5715">
              <a:lnSpc>
                <a:spcPct val="101299"/>
              </a:lnSpc>
              <a:spcBef>
                <a:spcPts val="15"/>
              </a:spcBef>
            </a:pPr>
            <a:r>
              <a:rPr dirty="0" sz="800">
                <a:latin typeface="Calibri"/>
                <a:cs typeface="Calibri"/>
              </a:rPr>
              <a:t>año</a:t>
            </a:r>
            <a:r>
              <a:rPr dirty="0" sz="800" spc="1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2022</a:t>
            </a:r>
            <a:r>
              <a:rPr dirty="0" sz="800" spc="1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para</a:t>
            </a:r>
            <a:r>
              <a:rPr dirty="0" sz="800" spc="1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la</a:t>
            </a:r>
            <a:r>
              <a:rPr dirty="0" sz="800" spc="1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factibilidad</a:t>
            </a:r>
            <a:r>
              <a:rPr dirty="0" sz="800" spc="1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de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la</a:t>
            </a:r>
            <a:r>
              <a:rPr dirty="0" sz="800" spc="1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ejecución</a:t>
            </a:r>
            <a:r>
              <a:rPr dirty="0" sz="800" spc="1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del</a:t>
            </a:r>
            <a:r>
              <a:rPr dirty="0" sz="800" spc="1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Plan</a:t>
            </a:r>
            <a:r>
              <a:rPr dirty="0" sz="800" spc="1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de</a:t>
            </a:r>
            <a:r>
              <a:rPr dirty="0" sz="800" spc="1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Trabajo</a:t>
            </a:r>
            <a:r>
              <a:rPr dirty="0" sz="800" spc="1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del</a:t>
            </a:r>
            <a:r>
              <a:rPr dirty="0" sz="800" spc="1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Área</a:t>
            </a:r>
            <a:r>
              <a:rPr dirty="0" sz="800">
                <a:latin typeface="Calibri"/>
                <a:cs typeface="Calibri"/>
              </a:rPr>
              <a:t> /</a:t>
            </a:r>
            <a:r>
              <a:rPr dirty="0" sz="800" spc="1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Unidad”,</a:t>
            </a:r>
            <a:r>
              <a:rPr dirty="0" sz="800" spc="1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publicado</a:t>
            </a:r>
            <a:r>
              <a:rPr dirty="0" sz="800" spc="1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en</a:t>
            </a:r>
            <a:r>
              <a:rPr dirty="0" sz="800" spc="1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Resolución</a:t>
            </a:r>
            <a:r>
              <a:rPr dirty="0" sz="800" spc="1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Directoral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N° </a:t>
            </a:r>
            <a:r>
              <a:rPr dirty="0" sz="80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251-2021-EESPP</a:t>
            </a:r>
            <a:r>
              <a:rPr dirty="0" sz="80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“EBB”</a:t>
            </a:r>
            <a:r>
              <a:rPr dirty="0" sz="80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(Ver Anexo 01).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4320" y="9877043"/>
            <a:ext cx="7118984" cy="6350"/>
          </a:xfrm>
          <a:custGeom>
            <a:avLst/>
            <a:gdLst/>
            <a:ahLst/>
            <a:cxnLst/>
            <a:rect l="l" t="t" r="r" b="b"/>
            <a:pathLst>
              <a:path w="7118984" h="6350">
                <a:moveTo>
                  <a:pt x="7118604" y="0"/>
                </a:moveTo>
                <a:lnTo>
                  <a:pt x="0" y="0"/>
                </a:lnTo>
                <a:lnTo>
                  <a:pt x="0" y="6095"/>
                </a:lnTo>
                <a:lnTo>
                  <a:pt x="7118604" y="6095"/>
                </a:lnTo>
                <a:lnTo>
                  <a:pt x="711860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60500" y="2205583"/>
            <a:ext cx="5464175" cy="3947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402590" marR="10795">
              <a:lnSpc>
                <a:spcPct val="152600"/>
              </a:lnSpc>
              <a:spcBef>
                <a:spcPts val="100"/>
              </a:spcBef>
            </a:pPr>
            <a:r>
              <a:rPr dirty="0" sz="1100" spc="-5">
                <a:latin typeface="Calibri"/>
                <a:cs typeface="Calibri"/>
              </a:rPr>
              <a:t>Sin</a:t>
            </a:r>
            <a:r>
              <a:rPr dirty="0" sz="1100">
                <a:latin typeface="Calibri"/>
                <a:cs typeface="Calibri"/>
              </a:rPr>
              <a:t> embargo,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este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presupuesto</a:t>
            </a:r>
            <a:r>
              <a:rPr dirty="0" sz="1100">
                <a:latin typeface="Calibri"/>
                <a:cs typeface="Calibri"/>
              </a:rPr>
              <a:t> podrá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ser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modificado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función</a:t>
            </a:r>
            <a:r>
              <a:rPr dirty="0" sz="1100">
                <a:latin typeface="Calibri"/>
                <a:cs typeface="Calibri"/>
              </a:rPr>
              <a:t> 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demanda</a:t>
            </a:r>
            <a:r>
              <a:rPr dirty="0" sz="1100" spc="2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24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los 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talleres y </a:t>
            </a:r>
            <a:r>
              <a:rPr dirty="0" sz="1100" spc="-5">
                <a:latin typeface="Calibri"/>
                <a:cs typeface="Calibri"/>
              </a:rPr>
              <a:t>programas autofinanciados acorde con </a:t>
            </a:r>
            <a:r>
              <a:rPr dirty="0" sz="1100">
                <a:latin typeface="Calibri"/>
                <a:cs typeface="Calibri"/>
              </a:rPr>
              <a:t>la </a:t>
            </a:r>
            <a:r>
              <a:rPr dirty="0" sz="1100" spc="-5">
                <a:latin typeface="Calibri"/>
                <a:cs typeface="Calibri"/>
              </a:rPr>
              <a:t>cantidad de participantes registrados </a:t>
            </a:r>
            <a:r>
              <a:rPr dirty="0" sz="1100">
                <a:latin typeface="Calibri"/>
                <a:cs typeface="Calibri"/>
              </a:rPr>
              <a:t> y </a:t>
            </a:r>
            <a:r>
              <a:rPr dirty="0" sz="1100" spc="-5">
                <a:latin typeface="Calibri"/>
                <a:cs typeface="Calibri"/>
              </a:rPr>
              <a:t>matriculados </a:t>
            </a:r>
            <a:r>
              <a:rPr dirty="0" sz="1100">
                <a:latin typeface="Calibri"/>
                <a:cs typeface="Calibri"/>
              </a:rPr>
              <a:t>y </a:t>
            </a:r>
            <a:r>
              <a:rPr dirty="0" sz="1100" spc="-5">
                <a:latin typeface="Calibri"/>
                <a:cs typeface="Calibri"/>
              </a:rPr>
              <a:t>montos recaudados </a:t>
            </a:r>
            <a:r>
              <a:rPr dirty="0" sz="1100">
                <a:latin typeface="Calibri"/>
                <a:cs typeface="Calibri"/>
              </a:rPr>
              <a:t>por la </a:t>
            </a:r>
            <a:r>
              <a:rPr dirty="0" sz="1100" spc="-5">
                <a:latin typeface="Calibri"/>
                <a:cs typeface="Calibri"/>
              </a:rPr>
              <a:t>fuente </a:t>
            </a:r>
            <a:r>
              <a:rPr dirty="0" sz="1100" spc="-10">
                <a:latin typeface="Calibri"/>
                <a:cs typeface="Calibri"/>
              </a:rPr>
              <a:t>de </a:t>
            </a:r>
            <a:r>
              <a:rPr dirty="0" sz="1100" spc="-5">
                <a:latin typeface="Calibri"/>
                <a:cs typeface="Calibri"/>
              </a:rPr>
              <a:t>financiamiento </a:t>
            </a:r>
            <a:r>
              <a:rPr dirty="0" sz="1100" spc="-10">
                <a:latin typeface="Calibri"/>
                <a:cs typeface="Calibri"/>
              </a:rPr>
              <a:t>RDR; </a:t>
            </a:r>
            <a:r>
              <a:rPr dirty="0" sz="1100">
                <a:latin typeface="Calibri"/>
                <a:cs typeface="Calibri"/>
              </a:rPr>
              <a:t>como viene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ocurriendo en el </a:t>
            </a:r>
            <a:r>
              <a:rPr dirty="0" sz="1100" spc="-5">
                <a:latin typeface="Calibri"/>
                <a:cs typeface="Calibri"/>
              </a:rPr>
              <a:t>Programa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Profesionalización Docente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2021-2022</a:t>
            </a:r>
            <a:r>
              <a:rPr dirty="0" sz="1100" spc="2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en el </a:t>
            </a:r>
            <a:r>
              <a:rPr dirty="0" sz="1100" spc="-5">
                <a:latin typeface="Calibri"/>
                <a:cs typeface="Calibri"/>
              </a:rPr>
              <a:t>cual</a:t>
            </a:r>
            <a:r>
              <a:rPr dirty="0" sz="1100" spc="2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 la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fecha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se</a:t>
            </a:r>
            <a:r>
              <a:rPr dirty="0" sz="1100" spc="-5">
                <a:latin typeface="Calibri"/>
                <a:cs typeface="Calibri"/>
              </a:rPr>
              <a:t> ha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superado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ampliamente</a:t>
            </a:r>
            <a:r>
              <a:rPr dirty="0" sz="1100">
                <a:latin typeface="Calibri"/>
                <a:cs typeface="Calibri"/>
              </a:rPr>
              <a:t> la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meta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propuesta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contribuyendo</a:t>
            </a:r>
            <a:r>
              <a:rPr dirty="0" sz="1100">
                <a:latin typeface="Calibri"/>
                <a:cs typeface="Calibri"/>
              </a:rPr>
              <a:t> 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una</a:t>
            </a:r>
            <a:r>
              <a:rPr dirty="0" sz="1100">
                <a:latin typeface="Calibri"/>
                <a:cs typeface="Calibri"/>
              </a:rPr>
              <a:t> mayor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recaudación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de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recursos,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así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como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egresos.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00">
              <a:latin typeface="Calibri"/>
              <a:cs typeface="Calibri"/>
            </a:endParaRPr>
          </a:p>
          <a:p>
            <a:pPr marL="469265" marR="5080" indent="-457200">
              <a:lnSpc>
                <a:spcPct val="101899"/>
              </a:lnSpc>
              <a:tabLst>
                <a:tab pos="469265" algn="l"/>
              </a:tabLst>
            </a:pPr>
            <a:r>
              <a:rPr dirty="0" sz="1600" spc="-10" b="1">
                <a:latin typeface="Calibri"/>
                <a:cs typeface="Calibri"/>
              </a:rPr>
              <a:t>IV.	</a:t>
            </a:r>
            <a:r>
              <a:rPr dirty="0" sz="1600" spc="-5" b="1">
                <a:latin typeface="Calibri"/>
                <a:cs typeface="Calibri"/>
              </a:rPr>
              <a:t>FACTIBILIDAD </a:t>
            </a:r>
            <a:r>
              <a:rPr dirty="0" sz="1600" b="1">
                <a:latin typeface="Calibri"/>
                <a:cs typeface="Calibri"/>
              </a:rPr>
              <a:t>DE</a:t>
            </a:r>
            <a:r>
              <a:rPr dirty="0" sz="1600" spc="15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APLICACIÓN</a:t>
            </a:r>
            <a:r>
              <a:rPr dirty="0" sz="1600" spc="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DEL PLAN</a:t>
            </a:r>
            <a:r>
              <a:rPr dirty="0" sz="1600" spc="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DE</a:t>
            </a:r>
            <a:r>
              <a:rPr dirty="0" sz="160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TRABAJO EN</a:t>
            </a:r>
            <a:r>
              <a:rPr dirty="0" sz="1600" spc="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EL </a:t>
            </a:r>
            <a:r>
              <a:rPr dirty="0" sz="1600" spc="-345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CONTEXTO</a:t>
            </a:r>
            <a:endParaRPr sz="1600">
              <a:latin typeface="Calibri"/>
              <a:cs typeface="Calibri"/>
            </a:endParaRPr>
          </a:p>
          <a:p>
            <a:pPr algn="just" marL="469265" marR="34290">
              <a:lnSpc>
                <a:spcPct val="152600"/>
              </a:lnSpc>
              <a:spcBef>
                <a:spcPts val="320"/>
              </a:spcBef>
            </a:pPr>
            <a:r>
              <a:rPr dirty="0" sz="1100">
                <a:latin typeface="Calibri"/>
                <a:cs typeface="Calibri"/>
              </a:rPr>
              <a:t>La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factibilidad</a:t>
            </a:r>
            <a:r>
              <a:rPr dirty="0" sz="1100">
                <a:latin typeface="Calibri"/>
                <a:cs typeface="Calibri"/>
              </a:rPr>
              <a:t> para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aplicación</a:t>
            </a:r>
            <a:r>
              <a:rPr dirty="0" sz="1100">
                <a:latin typeface="Calibri"/>
                <a:cs typeface="Calibri"/>
              </a:rPr>
              <a:t> y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ejecución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las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actividades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propuestas</a:t>
            </a:r>
            <a:r>
              <a:rPr dirty="0" sz="1100">
                <a:latin typeface="Calibri"/>
                <a:cs typeface="Calibri"/>
              </a:rPr>
              <a:t> en</a:t>
            </a:r>
            <a:r>
              <a:rPr dirty="0" sz="1100" spc="24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el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presente Plan </a:t>
            </a:r>
            <a:r>
              <a:rPr dirty="0" sz="1100" spc="-10">
                <a:latin typeface="Calibri"/>
                <a:cs typeface="Calibri"/>
              </a:rPr>
              <a:t>se </a:t>
            </a:r>
            <a:r>
              <a:rPr dirty="0" sz="1100" spc="-5">
                <a:latin typeface="Calibri"/>
                <a:cs typeface="Calibri"/>
              </a:rPr>
              <a:t>sustentan </a:t>
            </a:r>
            <a:r>
              <a:rPr dirty="0" sz="1100">
                <a:latin typeface="Calibri"/>
                <a:cs typeface="Calibri"/>
              </a:rPr>
              <a:t>por </a:t>
            </a:r>
            <a:r>
              <a:rPr dirty="0" sz="1100" spc="-5">
                <a:latin typeface="Calibri"/>
                <a:cs typeface="Calibri"/>
              </a:rPr>
              <a:t>cuanto </a:t>
            </a:r>
            <a:r>
              <a:rPr dirty="0" sz="1100">
                <a:latin typeface="Calibri"/>
                <a:cs typeface="Calibri"/>
              </a:rPr>
              <a:t>la </a:t>
            </a:r>
            <a:r>
              <a:rPr dirty="0" sz="1100" spc="-5">
                <a:latin typeface="Calibri"/>
                <a:cs typeface="Calibri"/>
              </a:rPr>
              <a:t>Escuela cuenta con </a:t>
            </a:r>
            <a:r>
              <a:rPr dirty="0" sz="1100">
                <a:latin typeface="Calibri"/>
                <a:cs typeface="Calibri"/>
              </a:rPr>
              <a:t>la </a:t>
            </a:r>
            <a:r>
              <a:rPr dirty="0" sz="1100" spc="-5">
                <a:latin typeface="Calibri"/>
                <a:cs typeface="Calibri"/>
              </a:rPr>
              <a:t>logística necesaria, </a:t>
            </a:r>
            <a:r>
              <a:rPr dirty="0" sz="1100">
                <a:latin typeface="Calibri"/>
                <a:cs typeface="Calibri"/>
              </a:rPr>
              <a:t> recursos </a:t>
            </a:r>
            <a:r>
              <a:rPr dirty="0" sz="1100" spc="-5">
                <a:latin typeface="Calibri"/>
                <a:cs typeface="Calibri"/>
              </a:rPr>
              <a:t>humanos capacitados </a:t>
            </a:r>
            <a:r>
              <a:rPr dirty="0" sz="1100">
                <a:latin typeface="Calibri"/>
                <a:cs typeface="Calibri"/>
              </a:rPr>
              <a:t>y </a:t>
            </a:r>
            <a:r>
              <a:rPr dirty="0" sz="1100" spc="-5">
                <a:latin typeface="Calibri"/>
                <a:cs typeface="Calibri"/>
              </a:rPr>
              <a:t>una </a:t>
            </a:r>
            <a:r>
              <a:rPr dirty="0" sz="1100">
                <a:latin typeface="Calibri"/>
                <a:cs typeface="Calibri"/>
              </a:rPr>
              <a:t>población </a:t>
            </a:r>
            <a:r>
              <a:rPr dirty="0" sz="1100" spc="-5">
                <a:latin typeface="Calibri"/>
                <a:cs typeface="Calibri"/>
              </a:rPr>
              <a:t>objetivo garantizada; </a:t>
            </a:r>
            <a:r>
              <a:rPr dirty="0" sz="1100">
                <a:latin typeface="Calibri"/>
                <a:cs typeface="Calibri"/>
              </a:rPr>
              <a:t>del </a:t>
            </a:r>
            <a:r>
              <a:rPr dirty="0" sz="1100" spc="-5">
                <a:latin typeface="Calibri"/>
                <a:cs typeface="Calibri"/>
              </a:rPr>
              <a:t>mismo modo,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se </a:t>
            </a:r>
            <a:r>
              <a:rPr dirty="0" sz="1100">
                <a:latin typeface="Calibri"/>
                <a:cs typeface="Calibri"/>
              </a:rPr>
              <a:t>cuenta </a:t>
            </a:r>
            <a:r>
              <a:rPr dirty="0" sz="1100" spc="-5">
                <a:latin typeface="Calibri"/>
                <a:cs typeface="Calibri"/>
              </a:rPr>
              <a:t>con recursos presupuestales </a:t>
            </a:r>
            <a:r>
              <a:rPr dirty="0" sz="1100">
                <a:latin typeface="Calibri"/>
                <a:cs typeface="Calibri"/>
              </a:rPr>
              <a:t>asignados </a:t>
            </a:r>
            <a:r>
              <a:rPr dirty="0" sz="1100" spc="-5">
                <a:latin typeface="Calibri"/>
                <a:cs typeface="Calibri"/>
              </a:rPr>
              <a:t>por </a:t>
            </a:r>
            <a:r>
              <a:rPr dirty="0" sz="1100">
                <a:latin typeface="Calibri"/>
                <a:cs typeface="Calibri"/>
              </a:rPr>
              <a:t>la fuente </a:t>
            </a:r>
            <a:r>
              <a:rPr dirty="0" sz="1100" spc="-5">
                <a:latin typeface="Calibri"/>
                <a:cs typeface="Calibri"/>
              </a:rPr>
              <a:t>de financiamiento </a:t>
            </a:r>
            <a:r>
              <a:rPr dirty="0" sz="1100">
                <a:latin typeface="Calibri"/>
                <a:cs typeface="Calibri"/>
              </a:rPr>
              <a:t>RDR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para el año </a:t>
            </a:r>
            <a:r>
              <a:rPr dirty="0" sz="1100" spc="-5">
                <a:latin typeface="Calibri"/>
                <a:cs typeface="Calibri"/>
              </a:rPr>
              <a:t>2022,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garantizando</a:t>
            </a:r>
            <a:r>
              <a:rPr dirty="0" sz="1100">
                <a:latin typeface="Calibri"/>
                <a:cs typeface="Calibri"/>
              </a:rPr>
              <a:t> la </a:t>
            </a:r>
            <a:r>
              <a:rPr dirty="0" sz="1100" spc="-5">
                <a:latin typeface="Calibri"/>
                <a:cs typeface="Calibri"/>
              </a:rPr>
              <a:t>factibilidad</a:t>
            </a:r>
            <a:r>
              <a:rPr dirty="0" sz="1100" spc="2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presupuestal. </a:t>
            </a:r>
            <a:r>
              <a:rPr dirty="0" sz="1100">
                <a:latin typeface="Calibri"/>
                <a:cs typeface="Calibri"/>
              </a:rPr>
              <a:t>Lo </a:t>
            </a:r>
            <a:r>
              <a:rPr dirty="0" sz="1100" spc="-5">
                <a:latin typeface="Calibri"/>
                <a:cs typeface="Calibri"/>
              </a:rPr>
              <a:t>señalado</a:t>
            </a:r>
            <a:r>
              <a:rPr dirty="0" sz="1100" spc="24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se</a:t>
            </a:r>
            <a:r>
              <a:rPr dirty="0" sz="1100" spc="229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evidencia </a:t>
            </a:r>
            <a:r>
              <a:rPr dirty="0" sz="1100">
                <a:latin typeface="Calibri"/>
                <a:cs typeface="Calibri"/>
              </a:rPr>
              <a:t> en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el </a:t>
            </a:r>
            <a:r>
              <a:rPr dirty="0" sz="1100" spc="-5">
                <a:latin typeface="Calibri"/>
                <a:cs typeface="Calibri"/>
              </a:rPr>
              <a:t>siguiente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cuadro: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t>10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dirty="0" spc="-40">
                <a:solidFill>
                  <a:srgbClr val="000000"/>
                </a:solidFill>
              </a:rPr>
              <a:t> </a:t>
            </a:r>
            <a:r>
              <a:rPr dirty="0"/>
              <a:t>Página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5740" y="429259"/>
            <a:ext cx="30816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252525"/>
                </a:solidFill>
                <a:latin typeface="Calibri"/>
                <a:cs typeface="Calibri"/>
              </a:rPr>
              <a:t>Plan</a:t>
            </a:r>
            <a:r>
              <a:rPr dirty="0" sz="1000" spc="1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de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Trabajo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de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la</a:t>
            </a:r>
            <a:r>
              <a:rPr dirty="0" sz="1000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Unidad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b="1">
                <a:solidFill>
                  <a:srgbClr val="252525"/>
                </a:solidFill>
                <a:latin typeface="Calibri"/>
                <a:cs typeface="Calibri"/>
              </a:rPr>
              <a:t>de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Formación</a:t>
            </a:r>
            <a:r>
              <a:rPr dirty="0" sz="10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Continua</a:t>
            </a:r>
            <a:r>
              <a:rPr dirty="0" sz="1000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252525"/>
                </a:solidFill>
                <a:latin typeface="Calibri"/>
                <a:cs typeface="Calibri"/>
              </a:rPr>
              <a:t>2022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4320" y="9877043"/>
            <a:ext cx="7118984" cy="6350"/>
          </a:xfrm>
          <a:custGeom>
            <a:avLst/>
            <a:gdLst/>
            <a:ahLst/>
            <a:cxnLst/>
            <a:rect l="l" t="t" r="r" b="b"/>
            <a:pathLst>
              <a:path w="7118984" h="6350">
                <a:moveTo>
                  <a:pt x="7118604" y="0"/>
                </a:moveTo>
                <a:lnTo>
                  <a:pt x="0" y="0"/>
                </a:lnTo>
                <a:lnTo>
                  <a:pt x="0" y="6095"/>
                </a:lnTo>
                <a:lnTo>
                  <a:pt x="7118604" y="6095"/>
                </a:lnTo>
                <a:lnTo>
                  <a:pt x="711860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825498" y="2179979"/>
            <a:ext cx="4312920" cy="4921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28369" marR="5080" indent="-916305">
              <a:lnSpc>
                <a:spcPct val="153000"/>
              </a:lnSpc>
              <a:spcBef>
                <a:spcPts val="100"/>
              </a:spcBef>
            </a:pPr>
            <a:r>
              <a:rPr dirty="0" sz="1000" spc="-5" b="1">
                <a:latin typeface="Calibri"/>
                <a:cs typeface="Calibri"/>
              </a:rPr>
              <a:t>Cuadro</a:t>
            </a:r>
            <a:r>
              <a:rPr dirty="0" sz="100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4: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Factibilidad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de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aplicación</a:t>
            </a:r>
            <a:r>
              <a:rPr dirty="0" sz="1000" b="1">
                <a:latin typeface="Calibri"/>
                <a:cs typeface="Calibri"/>
              </a:rPr>
              <a:t> del</a:t>
            </a:r>
            <a:r>
              <a:rPr dirty="0" sz="1000" spc="-5" b="1">
                <a:latin typeface="Calibri"/>
                <a:cs typeface="Calibri"/>
              </a:rPr>
              <a:t> Plan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en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el</a:t>
            </a:r>
            <a:r>
              <a:rPr dirty="0" sz="1000" spc="-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contexto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y</a:t>
            </a:r>
            <a:r>
              <a:rPr dirty="0" sz="100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aseguramiento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de </a:t>
            </a:r>
            <a:r>
              <a:rPr dirty="0" sz="1000" spc="-5" b="1">
                <a:latin typeface="Calibri"/>
                <a:cs typeface="Calibri"/>
              </a:rPr>
              <a:t>la </a:t>
            </a:r>
            <a:r>
              <a:rPr dirty="0" sz="1000" spc="-21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coordinación con</a:t>
            </a:r>
            <a:r>
              <a:rPr dirty="0" sz="100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las unidades </a:t>
            </a:r>
            <a:r>
              <a:rPr dirty="0" sz="1000" b="1">
                <a:latin typeface="Calibri"/>
                <a:cs typeface="Calibri"/>
              </a:rPr>
              <a:t>de </a:t>
            </a:r>
            <a:r>
              <a:rPr dirty="0" sz="1000" spc="-5" b="1">
                <a:latin typeface="Calibri"/>
                <a:cs typeface="Calibri"/>
              </a:rPr>
              <a:t>la Institución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t>10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dirty="0" spc="-40">
                <a:solidFill>
                  <a:srgbClr val="000000"/>
                </a:solidFill>
              </a:rPr>
              <a:t> </a:t>
            </a:r>
            <a:r>
              <a:rPr dirty="0"/>
              <a:t>Página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16408" y="2744977"/>
          <a:ext cx="7010400" cy="66414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6619"/>
                <a:gridCol w="1080770"/>
                <a:gridCol w="998219"/>
                <a:gridCol w="981709"/>
                <a:gridCol w="504189"/>
                <a:gridCol w="649604"/>
                <a:gridCol w="388620"/>
                <a:gridCol w="273050"/>
                <a:gridCol w="353695"/>
                <a:gridCol w="360045"/>
                <a:gridCol w="514984"/>
              </a:tblGrid>
              <a:tr h="19507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104775" marR="100330" indent="139700">
                        <a:lnSpc>
                          <a:spcPct val="101400"/>
                        </a:lnSpc>
                      </a:pPr>
                      <a:r>
                        <a:rPr dirty="0" sz="700" spc="-5" b="1">
                          <a:latin typeface="Calibri"/>
                          <a:cs typeface="Calibri"/>
                        </a:rPr>
                        <a:t>OBJETIVOS 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ES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TRAT</a:t>
                      </a:r>
                      <a:r>
                        <a:rPr dirty="0" sz="700" spc="5" b="1">
                          <a:latin typeface="Calibri"/>
                          <a:cs typeface="Calibri"/>
                        </a:rPr>
                        <a:t>É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GI</a:t>
                      </a:r>
                      <a:r>
                        <a:rPr dirty="0" sz="700" spc="15" b="1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7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10" b="1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I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03835" marR="200025" indent="53340">
                        <a:lnSpc>
                          <a:spcPct val="101400"/>
                        </a:lnSpc>
                      </a:pPr>
                      <a:r>
                        <a:rPr dirty="0" sz="700" spc="-5" b="1">
                          <a:latin typeface="Calibri"/>
                          <a:cs typeface="Calibri"/>
                        </a:rPr>
                        <a:t>LINEAMIENTOS 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ES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TRAT</a:t>
                      </a:r>
                      <a:r>
                        <a:rPr dirty="0" sz="700" spc="5" b="1">
                          <a:latin typeface="Calibri"/>
                          <a:cs typeface="Calibri"/>
                        </a:rPr>
                        <a:t>É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GI</a:t>
                      </a:r>
                      <a:r>
                        <a:rPr dirty="0" sz="700" spc="15" b="1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7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700" spc="10" b="1">
                          <a:latin typeface="Calibri"/>
                          <a:cs typeface="Calibri"/>
                        </a:rPr>
                        <a:t>*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4955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00" spc="-5" b="1">
                          <a:latin typeface="Calibri"/>
                          <a:cs typeface="Calibri"/>
                        </a:rPr>
                        <a:t>ACTIVIDADES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330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00" spc="-5" b="1">
                          <a:latin typeface="Calibri"/>
                          <a:cs typeface="Calibri"/>
                        </a:rPr>
                        <a:t>INDICADORES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marL="75565" marR="67945">
                        <a:lnSpc>
                          <a:spcPct val="102899"/>
                        </a:lnSpc>
                        <a:spcBef>
                          <a:spcPts val="295"/>
                        </a:spcBef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TA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700" spc="5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I  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2022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700" spc="-5" b="1">
                          <a:latin typeface="Calibri"/>
                          <a:cs typeface="Calibri"/>
                        </a:rPr>
                        <a:t>(**)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95910" marR="91440" indent="-198755">
                        <a:lnSpc>
                          <a:spcPct val="101400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FACT</a:t>
                      </a:r>
                      <a:r>
                        <a:rPr dirty="0" sz="700" spc="-10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700" spc="5" b="1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z="700" spc="-10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700" spc="5" b="1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700" spc="-10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DA  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D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508634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700" spc="-5" b="1">
                          <a:latin typeface="Calibri"/>
                          <a:cs typeface="Calibri"/>
                        </a:rPr>
                        <a:t>COORDINACIONES</a:t>
                      </a:r>
                      <a:r>
                        <a:rPr dirty="0" sz="7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CON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2288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74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700" spc="-10" b="1">
                          <a:latin typeface="Calibri"/>
                          <a:cs typeface="Calibri"/>
                        </a:rPr>
                        <a:t>D.G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508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3980" marR="88900">
                        <a:lnSpc>
                          <a:spcPts val="850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U.  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A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700" spc="-5" b="1">
                          <a:latin typeface="Calibri"/>
                          <a:cs typeface="Calibri"/>
                        </a:rPr>
                        <a:t>S.A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508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700" spc="-5" b="1">
                          <a:latin typeface="Calibri"/>
                          <a:cs typeface="Calibri"/>
                        </a:rPr>
                        <a:t>U.I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508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700" spc="-5" b="1">
                          <a:latin typeface="Calibri"/>
                          <a:cs typeface="Calibri"/>
                        </a:rPr>
                        <a:t>U.ADM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508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  <a:tr h="1123187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3025" marR="106680">
                        <a:lnSpc>
                          <a:spcPct val="101800"/>
                        </a:lnSpc>
                        <a:spcBef>
                          <a:spcPts val="570"/>
                        </a:spcBef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O3.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Desarrollar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programas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formación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continua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docentes en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servicio</a:t>
                      </a:r>
                      <a:r>
                        <a:rPr dirty="0" sz="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EB</a:t>
                      </a:r>
                      <a:r>
                        <a:rPr dirty="0" sz="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800" spc="-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otros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profesionales.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3025" marR="89535">
                        <a:lnSpc>
                          <a:spcPct val="101699"/>
                        </a:lnSpc>
                        <a:spcBef>
                          <a:spcPts val="5"/>
                        </a:spcBef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LE3.1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Formación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continua que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responda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las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demandas de los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docentes</a:t>
                      </a:r>
                      <a:r>
                        <a:rPr dirty="0" sz="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servicio</a:t>
                      </a:r>
                      <a:r>
                        <a:rPr dirty="0" sz="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800" spc="-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otros profesionales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con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calidad.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73025" marR="66675">
                        <a:lnSpc>
                          <a:spcPct val="101899"/>
                        </a:lnSpc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Ejecución de talleres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capacitación</a:t>
                      </a:r>
                      <a:r>
                        <a:rPr dirty="0" sz="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para </a:t>
                      </a:r>
                      <a:r>
                        <a:rPr dirty="0" sz="800" spc="-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docentes en servicio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la EBR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(autofinanciado)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940"/>
                        </a:lnSpc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I.3.1.1</a:t>
                      </a:r>
                      <a:r>
                        <a:rPr dirty="0" sz="8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Número</a:t>
                      </a:r>
                      <a:r>
                        <a:rPr dirty="0" sz="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73025" marR="80645">
                        <a:lnSpc>
                          <a:spcPct val="101600"/>
                        </a:lnSpc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programas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capacitación,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actualización,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especialización,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cursos y/o talleres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para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docentes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servicio</a:t>
                      </a:r>
                      <a:r>
                        <a:rPr dirty="0" sz="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otros </a:t>
                      </a:r>
                      <a:r>
                        <a:rPr dirty="0" sz="800" spc="-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profesionales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06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Alta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X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X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X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296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73025" marR="219710">
                        <a:lnSpc>
                          <a:spcPct val="101899"/>
                        </a:lnSpc>
                        <a:spcBef>
                          <a:spcPts val="5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Ejecución de un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programa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bach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ll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 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egresados de los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IESP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3025" marR="71755">
                        <a:lnSpc>
                          <a:spcPct val="101699"/>
                        </a:lnSpc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I.3.1.2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Número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programas para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obtención</a:t>
                      </a:r>
                      <a:r>
                        <a:rPr dirty="0" sz="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del</a:t>
                      </a:r>
                      <a:r>
                        <a:rPr dirty="0" sz="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grado </a:t>
                      </a:r>
                      <a:r>
                        <a:rPr dirty="0" sz="800" spc="-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Bachiller.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01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Alta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X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X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X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X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8874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3025" marR="267970">
                        <a:lnSpc>
                          <a:spcPct val="101699"/>
                        </a:lnSpc>
                        <a:spcBef>
                          <a:spcPts val="570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Ejecución</a:t>
                      </a:r>
                      <a:r>
                        <a:rPr dirty="0" sz="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un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programa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segunda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especialidad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73025" marR="88265">
                        <a:lnSpc>
                          <a:spcPct val="101600"/>
                        </a:lnSpc>
                      </a:pPr>
                      <a:r>
                        <a:rPr dirty="0" sz="800" spc="-5" b="1">
                          <a:latin typeface="Calibri"/>
                          <a:cs typeface="Calibri"/>
                        </a:rPr>
                        <a:t>I.3.1.3.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Número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programas para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obtención</a:t>
                      </a:r>
                      <a:r>
                        <a:rPr dirty="0" sz="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del</a:t>
                      </a:r>
                      <a:r>
                        <a:rPr dirty="0" sz="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título </a:t>
                      </a:r>
                      <a:r>
                        <a:rPr dirty="0" sz="800" spc="-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segunda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especialidad.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01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Alta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X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X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X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X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8849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146050">
                        <a:lnSpc>
                          <a:spcPct val="101699"/>
                        </a:lnSpc>
                        <a:spcBef>
                          <a:spcPts val="500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Ejecución de un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programa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investigación</a:t>
                      </a:r>
                      <a:r>
                        <a:rPr dirty="0" sz="800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para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desarrollo de tesis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las egresados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participantes.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635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120014">
                        <a:lnSpc>
                          <a:spcPct val="101699"/>
                        </a:lnSpc>
                        <a:spcBef>
                          <a:spcPts val="500"/>
                        </a:spcBef>
                      </a:pPr>
                      <a:r>
                        <a:rPr dirty="0" sz="800" spc="-5" b="1">
                          <a:latin typeface="Calibri"/>
                          <a:cs typeface="Calibri"/>
                        </a:rPr>
                        <a:t>I.3.1.4.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Número de </a:t>
                      </a:r>
                      <a:r>
                        <a:rPr dirty="0" sz="800" spc="-1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programas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investigación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para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desarrollo de tesis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las egresados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participantes.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635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02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Alta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X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X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X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X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4701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3025" marR="89535">
                        <a:lnSpc>
                          <a:spcPct val="101499"/>
                        </a:lnSpc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O5.</a:t>
                      </a:r>
                      <a:r>
                        <a:rPr dirty="0" sz="8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Fortalecer</a:t>
                      </a:r>
                      <a:r>
                        <a:rPr dirty="0" sz="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las </a:t>
                      </a:r>
                      <a:r>
                        <a:rPr dirty="0" sz="800" spc="-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competencias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profesionales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los docentes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formadores de la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EESPP.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39700" marR="92710">
                        <a:lnSpc>
                          <a:spcPct val="101800"/>
                        </a:lnSpc>
                      </a:pPr>
                      <a:r>
                        <a:rPr dirty="0" sz="800" spc="-5" b="1">
                          <a:latin typeface="Calibri"/>
                          <a:cs typeface="Calibri"/>
                        </a:rPr>
                        <a:t>LE</a:t>
                      </a:r>
                      <a:r>
                        <a:rPr dirty="0" sz="8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5.2</a:t>
                      </a:r>
                      <a:r>
                        <a:rPr dirty="0" sz="8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Programas</a:t>
                      </a:r>
                      <a:r>
                        <a:rPr dirty="0" sz="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800" spc="-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capacitación,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actualización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especialización para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FID, y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continua con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calidad para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docentes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formadores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36525" marR="215900">
                        <a:lnSpc>
                          <a:spcPct val="101699"/>
                        </a:lnSpc>
                        <a:spcBef>
                          <a:spcPts val="505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Ejecución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talleres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ci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ien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o 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cidad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s 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los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formadores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IESP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EESPP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1605" marR="158115">
                        <a:lnSpc>
                          <a:spcPts val="969"/>
                        </a:lnSpc>
                        <a:spcBef>
                          <a:spcPts val="5"/>
                        </a:spcBef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I.5.2</a:t>
                      </a:r>
                      <a:r>
                        <a:rPr dirty="0" sz="8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Número</a:t>
                      </a:r>
                      <a:r>
                        <a:rPr dirty="0" sz="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800" spc="-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programas,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141605" marR="190500">
                        <a:lnSpc>
                          <a:spcPts val="969"/>
                        </a:lnSpc>
                        <a:spcBef>
                          <a:spcPts val="15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cursos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especi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z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ción,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141605">
                        <a:lnSpc>
                          <a:spcPts val="944"/>
                        </a:lnSpc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talleres</a:t>
                      </a:r>
                      <a:r>
                        <a:rPr dirty="0" sz="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otros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141605" marR="194945">
                        <a:lnSpc>
                          <a:spcPct val="101600"/>
                        </a:lnSpc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cursos para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el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ci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ien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o 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cidad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s 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los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formadores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03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Alta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X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X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51130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X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X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4663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139700">
                        <a:lnSpc>
                          <a:spcPct val="100000"/>
                        </a:lnSpc>
                      </a:pPr>
                      <a:r>
                        <a:rPr dirty="0" sz="800" spc="-5" b="1">
                          <a:latin typeface="Calibri"/>
                          <a:cs typeface="Calibri"/>
                        </a:rPr>
                        <a:t>LE</a:t>
                      </a:r>
                      <a:r>
                        <a:rPr dirty="0" sz="8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5.3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139700" marR="74295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Fortalecimiento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competencias en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investigación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e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innovación</a:t>
                      </a:r>
                      <a:r>
                        <a:rPr dirty="0" sz="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dirigido</a:t>
                      </a:r>
                      <a:r>
                        <a:rPr dirty="0" sz="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los docentes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formadores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partir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del diagnóstico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ejecutado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6525" marR="150495">
                        <a:lnSpc>
                          <a:spcPct val="101899"/>
                        </a:lnSpc>
                        <a:spcBef>
                          <a:spcPts val="440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Ejecución 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taller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fortalecimiento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ten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as 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en investigación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dirigido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docentes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formadores</a:t>
                      </a:r>
                      <a:r>
                        <a:rPr dirty="0" sz="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EESPP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558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1605" marR="158115">
                        <a:lnSpc>
                          <a:spcPts val="969"/>
                        </a:lnSpc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I.5.3</a:t>
                      </a:r>
                      <a:r>
                        <a:rPr dirty="0" sz="8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Número</a:t>
                      </a:r>
                      <a:r>
                        <a:rPr dirty="0" sz="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800" spc="-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talleres</a:t>
                      </a:r>
                      <a:r>
                        <a:rPr dirty="0" sz="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141605" marR="194945">
                        <a:lnSpc>
                          <a:spcPts val="969"/>
                        </a:lnSpc>
                        <a:spcBef>
                          <a:spcPts val="20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ci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ien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o 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competencias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141605" marR="165735">
                        <a:lnSpc>
                          <a:spcPts val="969"/>
                        </a:lnSpc>
                        <a:spcBef>
                          <a:spcPts val="15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es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ció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n 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dirigido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docentes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141605" marR="223520">
                        <a:lnSpc>
                          <a:spcPts val="969"/>
                        </a:lnSpc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dore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de 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EESPP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01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Alta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X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X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51130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X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X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jorge mariluz</dc:creator>
  <dcterms:created xsi:type="dcterms:W3CDTF">2022-10-21T15:41:35Z</dcterms:created>
  <dcterms:modified xsi:type="dcterms:W3CDTF">2022-10-21T15:41:35Z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2022-10-21T00:00:00Z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2022-10-21T00:00:00Z</vt:filetime>
  </property>
</Properties>
</file>