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82" r:id="rId4"/>
    <p:sldId id="283" r:id="rId5"/>
    <p:sldId id="284" r:id="rId6"/>
    <p:sldId id="285" r:id="rId7"/>
    <p:sldId id="286" r:id="rId8"/>
    <p:sldId id="287" r:id="rId9"/>
    <p:sldId id="288" r:id="rId10"/>
    <p:sldId id="289" r:id="rId11"/>
    <p:sldId id="290" r:id="rId12"/>
    <p:sldId id="271" r:id="rId13"/>
    <p:sldId id="269" r:id="rId14"/>
    <p:sldId id="272" r:id="rId15"/>
    <p:sldId id="270" r:id="rId16"/>
    <p:sldId id="275" r:id="rId17"/>
    <p:sldId id="276" r:id="rId18"/>
    <p:sldId id="281" r:id="rId19"/>
    <p:sldId id="291" r:id="rId20"/>
    <p:sldId id="292" r:id="rId21"/>
    <p:sldId id="293" r:id="rId22"/>
    <p:sldId id="294" r:id="rId23"/>
    <p:sldId id="295" r:id="rId24"/>
    <p:sldId id="296" r:id="rId25"/>
    <p:sldId id="297" r:id="rId26"/>
    <p:sldId id="302" r:id="rId27"/>
    <p:sldId id="299" r:id="rId28"/>
    <p:sldId id="278" r:id="rId29"/>
    <p:sldId id="279" r:id="rId30"/>
    <p:sldId id="257" r:id="rId31"/>
    <p:sldId id="259" r:id="rId32"/>
    <p:sldId id="258" r:id="rId33"/>
    <p:sldId id="260" r:id="rId34"/>
    <p:sldId id="261" r:id="rId35"/>
    <p:sldId id="262" r:id="rId36"/>
    <p:sldId id="263" r:id="rId37"/>
    <p:sldId id="265" r:id="rId38"/>
    <p:sldId id="300" r:id="rId39"/>
    <p:sldId id="30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91B13DAB-5D96-4EAA-ACD3-F1F5BC8F8FD7}" type="datetimeFigureOut">
              <a:rPr lang="en-US" smtClean="0"/>
              <a:t>10/20/2022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BDD5CBF-1315-4928-BE7B-75AB8B48D773}" type="slidenum">
              <a:rPr lang="en-US" smtClean="0"/>
              <a:t>‹Nº›</a:t>
            </a:fld>
            <a:endParaRPr lang="en-US"/>
          </a:p>
        </p:txBody>
      </p:sp>
    </p:spTree>
    <p:extLst>
      <p:ext uri="{BB962C8B-B14F-4D97-AF65-F5344CB8AC3E}">
        <p14:creationId xmlns:p14="http://schemas.microsoft.com/office/powerpoint/2010/main" val="1927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1B13DAB-5D96-4EAA-ACD3-F1F5BC8F8FD7}" type="datetimeFigureOut">
              <a:rPr lang="en-US" smtClean="0"/>
              <a:t>10/20/2022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BDD5CBF-1315-4928-BE7B-75AB8B48D773}" type="slidenum">
              <a:rPr lang="en-US" smtClean="0"/>
              <a:t>‹Nº›</a:t>
            </a:fld>
            <a:endParaRPr lang="en-US"/>
          </a:p>
        </p:txBody>
      </p:sp>
    </p:spTree>
    <p:extLst>
      <p:ext uri="{BB962C8B-B14F-4D97-AF65-F5344CB8AC3E}">
        <p14:creationId xmlns:p14="http://schemas.microsoft.com/office/powerpoint/2010/main" val="1549442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1B13DAB-5D96-4EAA-ACD3-F1F5BC8F8FD7}" type="datetimeFigureOut">
              <a:rPr lang="en-US" smtClean="0"/>
              <a:t>10/20/2022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BDD5CBF-1315-4928-BE7B-75AB8B48D773}" type="slidenum">
              <a:rPr lang="en-US" smtClean="0"/>
              <a:t>‹Nº›</a:t>
            </a:fld>
            <a:endParaRPr lang="en-US"/>
          </a:p>
        </p:txBody>
      </p:sp>
    </p:spTree>
    <p:extLst>
      <p:ext uri="{BB962C8B-B14F-4D97-AF65-F5344CB8AC3E}">
        <p14:creationId xmlns:p14="http://schemas.microsoft.com/office/powerpoint/2010/main" val="24194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1B13DAB-5D96-4EAA-ACD3-F1F5BC8F8FD7}" type="datetimeFigureOut">
              <a:rPr lang="en-US" smtClean="0"/>
              <a:t>10/20/2022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BDD5CBF-1315-4928-BE7B-75AB8B48D773}" type="slidenum">
              <a:rPr lang="en-US" smtClean="0"/>
              <a:t>‹Nº›</a:t>
            </a:fld>
            <a:endParaRPr lang="en-US"/>
          </a:p>
        </p:txBody>
      </p:sp>
    </p:spTree>
    <p:extLst>
      <p:ext uri="{BB962C8B-B14F-4D97-AF65-F5344CB8AC3E}">
        <p14:creationId xmlns:p14="http://schemas.microsoft.com/office/powerpoint/2010/main" val="210147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1B13DAB-5D96-4EAA-ACD3-F1F5BC8F8FD7}" type="datetimeFigureOut">
              <a:rPr lang="en-US" smtClean="0"/>
              <a:t>10/20/2022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BDD5CBF-1315-4928-BE7B-75AB8B48D773}" type="slidenum">
              <a:rPr lang="en-US" smtClean="0"/>
              <a:t>‹Nº›</a:t>
            </a:fld>
            <a:endParaRPr lang="en-US"/>
          </a:p>
        </p:txBody>
      </p:sp>
    </p:spTree>
    <p:extLst>
      <p:ext uri="{BB962C8B-B14F-4D97-AF65-F5344CB8AC3E}">
        <p14:creationId xmlns:p14="http://schemas.microsoft.com/office/powerpoint/2010/main" val="408953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91B13DAB-5D96-4EAA-ACD3-F1F5BC8F8FD7}" type="datetimeFigureOut">
              <a:rPr lang="en-US" smtClean="0"/>
              <a:t>10/20/2022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BDD5CBF-1315-4928-BE7B-75AB8B48D773}" type="slidenum">
              <a:rPr lang="en-US" smtClean="0"/>
              <a:t>‹Nº›</a:t>
            </a:fld>
            <a:endParaRPr lang="en-US"/>
          </a:p>
        </p:txBody>
      </p:sp>
    </p:spTree>
    <p:extLst>
      <p:ext uri="{BB962C8B-B14F-4D97-AF65-F5344CB8AC3E}">
        <p14:creationId xmlns:p14="http://schemas.microsoft.com/office/powerpoint/2010/main" val="286910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91B13DAB-5D96-4EAA-ACD3-F1F5BC8F8FD7}" type="datetimeFigureOut">
              <a:rPr lang="en-US" smtClean="0"/>
              <a:t>10/20/2022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9BDD5CBF-1315-4928-BE7B-75AB8B48D773}" type="slidenum">
              <a:rPr lang="en-US" smtClean="0"/>
              <a:t>‹Nº›</a:t>
            </a:fld>
            <a:endParaRPr lang="en-US"/>
          </a:p>
        </p:txBody>
      </p:sp>
    </p:spTree>
    <p:extLst>
      <p:ext uri="{BB962C8B-B14F-4D97-AF65-F5344CB8AC3E}">
        <p14:creationId xmlns:p14="http://schemas.microsoft.com/office/powerpoint/2010/main" val="162632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91B13DAB-5D96-4EAA-ACD3-F1F5BC8F8FD7}" type="datetimeFigureOut">
              <a:rPr lang="en-US" smtClean="0"/>
              <a:t>10/20/2022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9BDD5CBF-1315-4928-BE7B-75AB8B48D773}" type="slidenum">
              <a:rPr lang="en-US" smtClean="0"/>
              <a:t>‹Nº›</a:t>
            </a:fld>
            <a:endParaRPr lang="en-US"/>
          </a:p>
        </p:txBody>
      </p:sp>
    </p:spTree>
    <p:extLst>
      <p:ext uri="{BB962C8B-B14F-4D97-AF65-F5344CB8AC3E}">
        <p14:creationId xmlns:p14="http://schemas.microsoft.com/office/powerpoint/2010/main" val="265607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B13DAB-5D96-4EAA-ACD3-F1F5BC8F8FD7}" type="datetimeFigureOut">
              <a:rPr lang="en-US" smtClean="0"/>
              <a:t>10/20/2022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9BDD5CBF-1315-4928-BE7B-75AB8B48D773}" type="slidenum">
              <a:rPr lang="en-US" smtClean="0"/>
              <a:t>‹Nº›</a:t>
            </a:fld>
            <a:endParaRPr lang="en-US"/>
          </a:p>
        </p:txBody>
      </p:sp>
    </p:spTree>
    <p:extLst>
      <p:ext uri="{BB962C8B-B14F-4D97-AF65-F5344CB8AC3E}">
        <p14:creationId xmlns:p14="http://schemas.microsoft.com/office/powerpoint/2010/main" val="86919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1B13DAB-5D96-4EAA-ACD3-F1F5BC8F8FD7}" type="datetimeFigureOut">
              <a:rPr lang="en-US" smtClean="0"/>
              <a:t>10/20/2022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BDD5CBF-1315-4928-BE7B-75AB8B48D773}" type="slidenum">
              <a:rPr lang="en-US" smtClean="0"/>
              <a:t>‹Nº›</a:t>
            </a:fld>
            <a:endParaRPr lang="en-US"/>
          </a:p>
        </p:txBody>
      </p:sp>
    </p:spTree>
    <p:extLst>
      <p:ext uri="{BB962C8B-B14F-4D97-AF65-F5344CB8AC3E}">
        <p14:creationId xmlns:p14="http://schemas.microsoft.com/office/powerpoint/2010/main" val="342847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1B13DAB-5D96-4EAA-ACD3-F1F5BC8F8FD7}" type="datetimeFigureOut">
              <a:rPr lang="en-US" smtClean="0"/>
              <a:t>10/20/2022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BDD5CBF-1315-4928-BE7B-75AB8B48D773}" type="slidenum">
              <a:rPr lang="en-US" smtClean="0"/>
              <a:t>‹Nº›</a:t>
            </a:fld>
            <a:endParaRPr lang="en-US"/>
          </a:p>
        </p:txBody>
      </p:sp>
    </p:spTree>
    <p:extLst>
      <p:ext uri="{BB962C8B-B14F-4D97-AF65-F5344CB8AC3E}">
        <p14:creationId xmlns:p14="http://schemas.microsoft.com/office/powerpoint/2010/main" val="140030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13DAB-5D96-4EAA-ACD3-F1F5BC8F8FD7}" type="datetimeFigureOut">
              <a:rPr lang="en-US" smtClean="0"/>
              <a:t>10/20/2022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D5CBF-1315-4928-BE7B-75AB8B48D773}" type="slidenum">
              <a:rPr lang="en-US" smtClean="0"/>
              <a:t>‹Nº›</a:t>
            </a:fld>
            <a:endParaRPr lang="en-US"/>
          </a:p>
        </p:txBody>
      </p:sp>
    </p:spTree>
    <p:extLst>
      <p:ext uri="{BB962C8B-B14F-4D97-AF65-F5344CB8AC3E}">
        <p14:creationId xmlns:p14="http://schemas.microsoft.com/office/powerpoint/2010/main" val="3906312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78340" y="3138014"/>
            <a:ext cx="9144000" cy="683359"/>
          </a:xfrm>
        </p:spPr>
        <p:style>
          <a:lnRef idx="2">
            <a:schemeClr val="accent2"/>
          </a:lnRef>
          <a:fillRef idx="1">
            <a:schemeClr val="lt1"/>
          </a:fillRef>
          <a:effectRef idx="0">
            <a:schemeClr val="accent2"/>
          </a:effectRef>
          <a:fontRef idx="minor">
            <a:schemeClr val="dk1"/>
          </a:fontRef>
        </p:style>
        <p:txBody>
          <a:bodyPr>
            <a:noAutofit/>
          </a:bodyPr>
          <a:lstStyle/>
          <a:p>
            <a:r>
              <a:rPr lang="es-MX" sz="4400" dirty="0" smtClean="0"/>
              <a:t>Gestión Académica y Perfil de Egreso</a:t>
            </a:r>
            <a:endParaRPr lang="en-US" sz="2800"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405719" y="976668"/>
            <a:ext cx="9307773" cy="1561816"/>
          </a:xfrm>
          <a:prstGeom prst="rect">
            <a:avLst/>
          </a:prstGeom>
        </p:spPr>
      </p:pic>
      <p:sp>
        <p:nvSpPr>
          <p:cNvPr id="5" name="Subtítulo 2"/>
          <p:cNvSpPr txBox="1">
            <a:spLocks/>
          </p:cNvSpPr>
          <p:nvPr/>
        </p:nvSpPr>
        <p:spPr>
          <a:xfrm>
            <a:off x="1278340" y="4420903"/>
            <a:ext cx="9144000" cy="91537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s-PE" sz="2800" b="1" dirty="0" smtClean="0"/>
              <a:t>Encuentro  Macro regional del IESPP y EESPP de la Zona Norte del Perú</a:t>
            </a:r>
            <a:endParaRPr lang="en-US" sz="2800" b="1" dirty="0"/>
          </a:p>
        </p:txBody>
      </p:sp>
    </p:spTree>
    <p:extLst>
      <p:ext uri="{BB962C8B-B14F-4D97-AF65-F5344CB8AC3E}">
        <p14:creationId xmlns:p14="http://schemas.microsoft.com/office/powerpoint/2010/main" val="239078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767816826"/>
              </p:ext>
            </p:extLst>
          </p:nvPr>
        </p:nvGraphicFramePr>
        <p:xfrm>
          <a:off x="784660" y="1493449"/>
          <a:ext cx="10513497" cy="4556760"/>
        </p:xfrm>
        <a:graphic>
          <a:graphicData uri="http://schemas.openxmlformats.org/drawingml/2006/table">
            <a:tbl>
              <a:tblPr firstRow="1" firstCol="1" bandRow="1"/>
              <a:tblGrid>
                <a:gridCol w="2100597">
                  <a:extLst>
                    <a:ext uri="{9D8B030D-6E8A-4147-A177-3AD203B41FA5}">
                      <a16:colId xmlns:a16="http://schemas.microsoft.com/office/drawing/2014/main" val="1130081835"/>
                    </a:ext>
                  </a:extLst>
                </a:gridCol>
                <a:gridCol w="1698981">
                  <a:extLst>
                    <a:ext uri="{9D8B030D-6E8A-4147-A177-3AD203B41FA5}">
                      <a16:colId xmlns:a16="http://schemas.microsoft.com/office/drawing/2014/main" val="111839965"/>
                    </a:ext>
                  </a:extLst>
                </a:gridCol>
                <a:gridCol w="2336099">
                  <a:extLst>
                    <a:ext uri="{9D8B030D-6E8A-4147-A177-3AD203B41FA5}">
                      <a16:colId xmlns:a16="http://schemas.microsoft.com/office/drawing/2014/main" val="1041106107"/>
                    </a:ext>
                  </a:extLst>
                </a:gridCol>
                <a:gridCol w="2144753">
                  <a:extLst>
                    <a:ext uri="{9D8B030D-6E8A-4147-A177-3AD203B41FA5}">
                      <a16:colId xmlns:a16="http://schemas.microsoft.com/office/drawing/2014/main" val="2701561335"/>
                    </a:ext>
                  </a:extLst>
                </a:gridCol>
                <a:gridCol w="2233067">
                  <a:extLst>
                    <a:ext uri="{9D8B030D-6E8A-4147-A177-3AD203B41FA5}">
                      <a16:colId xmlns:a16="http://schemas.microsoft.com/office/drawing/2014/main" val="2235315008"/>
                    </a:ext>
                  </a:extLst>
                </a:gridCol>
              </a:tblGrid>
              <a:tr h="164465">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UGEL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Docentes de nivel inicial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Docentes de nivel primaria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Docentes de nivel Secundaria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 de Docentes Jubilados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2267994668"/>
                  </a:ext>
                </a:extLst>
              </a:tr>
              <a:tr h="164465">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BELLAVISTA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106575228"/>
                  </a:ext>
                </a:extLst>
              </a:tr>
              <a:tr h="164465">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EL DORADO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782925697"/>
                  </a:ext>
                </a:extLst>
              </a:tr>
              <a:tr h="164465">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HUALLAGA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472275046"/>
                  </a:ext>
                </a:extLst>
              </a:tr>
              <a:tr h="164465">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LAMAS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696837935"/>
                  </a:ext>
                </a:extLst>
              </a:tr>
              <a:tr h="164465">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MARISCAL Cáceres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455656338"/>
                  </a:ext>
                </a:extLst>
              </a:tr>
              <a:tr h="164465">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MOYOBAMBA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670902606"/>
                  </a:ext>
                </a:extLst>
              </a:tr>
              <a:tr h="164465">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PICOTA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227648754"/>
                  </a:ext>
                </a:extLst>
              </a:tr>
              <a:tr h="164465">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RIOJA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162260259"/>
                  </a:ext>
                </a:extLst>
              </a:tr>
              <a:tr h="164465">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SAN MARTIN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197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117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354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884869211"/>
                  </a:ext>
                </a:extLst>
              </a:tr>
              <a:tr h="164465">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TOCACHE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325521013"/>
                  </a:ext>
                </a:extLst>
              </a:tr>
              <a:tr h="164465">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 general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833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387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1356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559720372"/>
                  </a:ext>
                </a:extLst>
              </a:tr>
            </a:tbl>
          </a:graphicData>
        </a:graphic>
      </p:graphicFrame>
      <p:sp>
        <p:nvSpPr>
          <p:cNvPr id="7" name="Rectangle 2"/>
          <p:cNvSpPr>
            <a:spLocks noChangeArrowheads="1"/>
          </p:cNvSpPr>
          <p:nvPr/>
        </p:nvSpPr>
        <p:spPr bwMode="auto">
          <a:xfrm>
            <a:off x="457650" y="693187"/>
            <a:ext cx="114429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es-PE" altLang="en-US" sz="1600" b="0" i="0"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Cuadro N° 7: Cantidad de Docentes que se jubilaran desde el 2021 al 2026, por nivel educativo y por UGEL, en la región San Martín.</a:t>
            </a:r>
            <a:endParaRPr kumimoji="0" lang="en-US" altLang="en-US" sz="1600" b="0" i="0" u="none" strike="noStrike" cap="none" normalizeH="0" baseline="0" dirty="0" smtClean="0">
              <a:ln>
                <a:noFill/>
              </a:ln>
              <a:solidFill>
                <a:schemeClr val="tx1"/>
              </a:solidFill>
              <a:effectLst/>
            </a:endParaRPr>
          </a:p>
        </p:txBody>
      </p:sp>
      <p:sp>
        <p:nvSpPr>
          <p:cNvPr id="8" name="Rectángulo 7"/>
          <p:cNvSpPr/>
          <p:nvPr/>
        </p:nvSpPr>
        <p:spPr>
          <a:xfrm>
            <a:off x="457650" y="5834335"/>
            <a:ext cx="10938767" cy="410882"/>
          </a:xfrm>
          <a:prstGeom prst="rect">
            <a:avLst/>
          </a:prstGeom>
        </p:spPr>
        <p:txBody>
          <a:bodyPr wrap="square">
            <a:spAutoFit/>
          </a:bodyPr>
          <a:lstStyle/>
          <a:p>
            <a:pPr indent="449580">
              <a:lnSpc>
                <a:spcPct val="115000"/>
              </a:lnSpc>
              <a:spcAft>
                <a:spcPts val="0"/>
              </a:spcAft>
            </a:pPr>
            <a:r>
              <a:rPr lang="es-PE" dirty="0">
                <a:latin typeface="Calibri Light" panose="020F0302020204030204" pitchFamily="34" charset="0"/>
                <a:ea typeface="Times New Roman" panose="02020603050405020304" pitchFamily="18" charset="0"/>
              </a:rPr>
              <a:t>Fuente: </a:t>
            </a:r>
            <a:r>
              <a:rPr lang="es-PE" dirty="0" err="1">
                <a:latin typeface="Calibri Light" panose="020F0302020204030204" pitchFamily="34" charset="0"/>
                <a:ea typeface="Times New Roman" panose="02020603050405020304" pitchFamily="18" charset="0"/>
              </a:rPr>
              <a:t>Minedu</a:t>
            </a:r>
            <a:r>
              <a:rPr lang="es-PE" dirty="0">
                <a:latin typeface="Calibri Light" panose="020F0302020204030204" pitchFamily="34" charset="0"/>
                <a:ea typeface="Times New Roman" panose="02020603050405020304" pitchFamily="18" charset="0"/>
              </a:rPr>
              <a:t> – UE / </a:t>
            </a:r>
            <a:r>
              <a:rPr lang="es-PE" dirty="0" err="1">
                <a:latin typeface="Calibri Light" panose="020F0302020204030204" pitchFamily="34" charset="0"/>
                <a:ea typeface="Times New Roman" panose="02020603050405020304" pitchFamily="18" charset="0"/>
              </a:rPr>
              <a:t>Minedu</a:t>
            </a:r>
            <a:r>
              <a:rPr lang="es-PE" dirty="0">
                <a:latin typeface="Calibri Light" panose="020F0302020204030204" pitchFamily="34" charset="0"/>
                <a:ea typeface="Times New Roman" panose="02020603050405020304" pitchFamily="18" charset="0"/>
              </a:rPr>
              <a:t> – Censo Escolar / </a:t>
            </a:r>
            <a:r>
              <a:rPr lang="es-PE" dirty="0" err="1">
                <a:latin typeface="Calibri Light" panose="020F0302020204030204" pitchFamily="34" charset="0"/>
                <a:ea typeface="Times New Roman" panose="02020603050405020304" pitchFamily="18" charset="0"/>
              </a:rPr>
              <a:t>Minedu</a:t>
            </a:r>
            <a:r>
              <a:rPr lang="es-PE" dirty="0">
                <a:latin typeface="Calibri Light" panose="020F0302020204030204" pitchFamily="34" charset="0"/>
                <a:ea typeface="Times New Roman" panose="02020603050405020304" pitchFamily="18" charset="0"/>
              </a:rPr>
              <a:t> – SIAGIE / </a:t>
            </a:r>
            <a:r>
              <a:rPr lang="es-PE" dirty="0" err="1">
                <a:latin typeface="Calibri Light" panose="020F0302020204030204" pitchFamily="34" charset="0"/>
                <a:ea typeface="Times New Roman" panose="02020603050405020304" pitchFamily="18" charset="0"/>
              </a:rPr>
              <a:t>Minedu</a:t>
            </a:r>
            <a:r>
              <a:rPr lang="es-PE" dirty="0">
                <a:latin typeface="Calibri Light" panose="020F0302020204030204" pitchFamily="34" charset="0"/>
                <a:ea typeface="Times New Roman" panose="02020603050405020304" pitchFamily="18" charset="0"/>
              </a:rPr>
              <a:t> – DIGESU / Elaboración DRESM</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930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2665" y="815501"/>
            <a:ext cx="10515600" cy="1325563"/>
          </a:xfrm>
        </p:spPr>
        <p:style>
          <a:lnRef idx="2">
            <a:schemeClr val="accent1"/>
          </a:lnRef>
          <a:fillRef idx="1">
            <a:schemeClr val="lt1"/>
          </a:fillRef>
          <a:effectRef idx="0">
            <a:schemeClr val="accent1"/>
          </a:effectRef>
          <a:fontRef idx="minor">
            <a:schemeClr val="dk1"/>
          </a:fontRef>
        </p:style>
        <p:txBody>
          <a:bodyPr/>
          <a:lstStyle/>
          <a:p>
            <a:pPr algn="ctr"/>
            <a:r>
              <a:rPr lang="es-MX" dirty="0" smtClean="0"/>
              <a:t>CONCLUSIÓN</a:t>
            </a:r>
            <a:endParaRPr lang="en-US" dirty="0"/>
          </a:p>
        </p:txBody>
      </p:sp>
      <p:sp>
        <p:nvSpPr>
          <p:cNvPr id="3" name="Marcador de contenido 2"/>
          <p:cNvSpPr>
            <a:spLocks noGrp="1"/>
          </p:cNvSpPr>
          <p:nvPr>
            <p:ph idx="1"/>
          </p:nvPr>
        </p:nvSpPr>
        <p:spPr>
          <a:xfrm>
            <a:off x="838200" y="2453422"/>
            <a:ext cx="10515600" cy="1818327"/>
          </a:xfrm>
        </p:spPr>
        <p:style>
          <a:lnRef idx="2">
            <a:schemeClr val="dk1"/>
          </a:lnRef>
          <a:fillRef idx="1">
            <a:schemeClr val="lt1"/>
          </a:fillRef>
          <a:effectRef idx="0">
            <a:schemeClr val="dk1"/>
          </a:effectRef>
          <a:fontRef idx="minor">
            <a:schemeClr val="dk1"/>
          </a:fontRef>
        </p:style>
        <p:txBody>
          <a:bodyPr/>
          <a:lstStyle/>
          <a:p>
            <a:pPr marL="0" indent="0">
              <a:buNone/>
            </a:pPr>
            <a:r>
              <a:rPr lang="es-PE" dirty="0"/>
              <a:t>Desde el año 2021 hasta el año 2026, se estima una jubilación de 1356 docentes, en mayor porcentaje de la UGEL San Martín y con mayor número en el nivel de educación </a:t>
            </a:r>
            <a:r>
              <a:rPr lang="es-PE" dirty="0" smtClean="0"/>
              <a:t>primaria.</a:t>
            </a:r>
            <a:endParaRPr lang="en-US" dirty="0"/>
          </a:p>
        </p:txBody>
      </p:sp>
    </p:spTree>
    <p:extLst>
      <p:ext uri="{BB962C8B-B14F-4D97-AF65-F5344CB8AC3E}">
        <p14:creationId xmlns:p14="http://schemas.microsoft.com/office/powerpoint/2010/main" val="188703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4726" y="584971"/>
            <a:ext cx="11588239" cy="5611113"/>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s-ES" sz="3600" dirty="0" smtClean="0">
                <a:solidFill>
                  <a:schemeClr val="accent4"/>
                </a:solidFill>
              </a:rPr>
              <a:t>Programa </a:t>
            </a:r>
            <a:r>
              <a:rPr lang="es-ES" sz="3600" dirty="0">
                <a:solidFill>
                  <a:schemeClr val="accent4"/>
                </a:solidFill>
              </a:rPr>
              <a:t>de estudios. Considera:</a:t>
            </a:r>
          </a:p>
          <a:p>
            <a:pPr marL="0" indent="0" algn="just">
              <a:buNone/>
            </a:pPr>
            <a:r>
              <a:rPr lang="es-ES" sz="3600" dirty="0" smtClean="0">
                <a:solidFill>
                  <a:srgbClr val="0070C0"/>
                </a:solidFill>
              </a:rPr>
              <a:t>1. Programa de estudios FID</a:t>
            </a:r>
          </a:p>
          <a:p>
            <a:pPr algn="just"/>
            <a:r>
              <a:rPr lang="es-ES" sz="3600" dirty="0" smtClean="0">
                <a:solidFill>
                  <a:schemeClr val="tx1"/>
                </a:solidFill>
              </a:rPr>
              <a:t>Perfil de egreso:</a:t>
            </a:r>
          </a:p>
          <a:p>
            <a:pPr algn="just">
              <a:buFontTx/>
              <a:buChar char="-"/>
            </a:pPr>
            <a:r>
              <a:rPr lang="es-ES" sz="3600" dirty="0" smtClean="0"/>
              <a:t>Análisis de la situación real del ingresante. </a:t>
            </a:r>
          </a:p>
          <a:p>
            <a:pPr algn="just">
              <a:buFontTx/>
              <a:buChar char="-"/>
            </a:pPr>
            <a:r>
              <a:rPr lang="es-ES" sz="3600" dirty="0" smtClean="0"/>
              <a:t>Perfil de ingreso contextualizado del estudiante. </a:t>
            </a:r>
          </a:p>
          <a:p>
            <a:pPr algn="just">
              <a:buFontTx/>
              <a:buChar char="-"/>
            </a:pPr>
            <a:r>
              <a:rPr lang="es-ES" sz="3600" dirty="0" smtClean="0"/>
              <a:t>Perfil específico de ingreso.</a:t>
            </a:r>
            <a:endParaRPr lang="es-ES" sz="3600" dirty="0"/>
          </a:p>
          <a:p>
            <a:pPr algn="just"/>
            <a:r>
              <a:rPr lang="es-ES" sz="3600" dirty="0" smtClean="0">
                <a:solidFill>
                  <a:schemeClr val="tx1"/>
                </a:solidFill>
              </a:rPr>
              <a:t>Plan de estudios de la carrera a licenciar. Se definió total de créditos, horas semanales y por ciclo, naturaleza de los curos, etc.</a:t>
            </a:r>
          </a:p>
          <a:p>
            <a:pPr algn="just"/>
            <a:endParaRPr lang="es-ES" sz="3600" dirty="0">
              <a:solidFill>
                <a:schemeClr val="tx1"/>
              </a:solidFill>
            </a:endParaRPr>
          </a:p>
          <a:p>
            <a:pPr marL="0" indent="0" algn="just">
              <a:buNone/>
            </a:pPr>
            <a:endParaRPr lang="es-ES" sz="3000" dirty="0" smtClean="0">
              <a:solidFill>
                <a:schemeClr val="accent4"/>
              </a:solidFill>
            </a:endParaRPr>
          </a:p>
          <a:p>
            <a:endParaRPr lang="es-ES" dirty="0"/>
          </a:p>
          <a:p>
            <a:pPr marL="0" indent="0">
              <a:buNone/>
            </a:pPr>
            <a:endParaRPr lang="es-PE" dirty="0"/>
          </a:p>
        </p:txBody>
      </p:sp>
    </p:spTree>
    <p:extLst>
      <p:ext uri="{BB962C8B-B14F-4D97-AF65-F5344CB8AC3E}">
        <p14:creationId xmlns:p14="http://schemas.microsoft.com/office/powerpoint/2010/main" val="139902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2021" y="830632"/>
            <a:ext cx="11588239" cy="5228974"/>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a:r>
              <a:rPr lang="es-ES" dirty="0">
                <a:solidFill>
                  <a:schemeClr val="tx1"/>
                </a:solidFill>
              </a:rPr>
              <a:t>Directrices pedagógicas formuladas en el PEI y su implementación, según el componente misional.</a:t>
            </a:r>
          </a:p>
          <a:p>
            <a:pPr algn="just"/>
            <a:r>
              <a:rPr lang="es-ES" dirty="0">
                <a:solidFill>
                  <a:schemeClr val="tx1"/>
                </a:solidFill>
              </a:rPr>
              <a:t>Plan de estudios diversificado: Considera la propuesta de los cursos electivos por cada ciclo (III – VIII) y proyectos </a:t>
            </a:r>
            <a:r>
              <a:rPr lang="es-ES" dirty="0" smtClean="0">
                <a:solidFill>
                  <a:schemeClr val="tx1"/>
                </a:solidFill>
              </a:rPr>
              <a:t>integradores </a:t>
            </a:r>
            <a:r>
              <a:rPr lang="es-ES" dirty="0">
                <a:solidFill>
                  <a:schemeClr val="tx1"/>
                </a:solidFill>
              </a:rPr>
              <a:t>anuales (I – VIII</a:t>
            </a:r>
            <a:r>
              <a:rPr lang="es-ES" dirty="0" smtClean="0">
                <a:solidFill>
                  <a:schemeClr val="tx1"/>
                </a:solidFill>
              </a:rPr>
              <a:t>).</a:t>
            </a:r>
          </a:p>
          <a:p>
            <a:pPr algn="just"/>
            <a:r>
              <a:rPr lang="es-PE" dirty="0" smtClean="0">
                <a:solidFill>
                  <a:schemeClr val="tx1"/>
                </a:solidFill>
              </a:rPr>
              <a:t>Fundamento </a:t>
            </a:r>
            <a:r>
              <a:rPr lang="es-PE" dirty="0">
                <a:solidFill>
                  <a:schemeClr val="tx1"/>
                </a:solidFill>
              </a:rPr>
              <a:t>de los cursos electivos y proyectos integradores (Vinculación con los objetivos estratégicos y </a:t>
            </a:r>
            <a:r>
              <a:rPr lang="es-PE" dirty="0" smtClean="0">
                <a:solidFill>
                  <a:schemeClr val="tx1"/>
                </a:solidFill>
              </a:rPr>
              <a:t>acciones estratégicas)</a:t>
            </a:r>
          </a:p>
          <a:p>
            <a:pPr algn="just"/>
            <a:r>
              <a:rPr lang="es-PE" dirty="0" smtClean="0">
                <a:solidFill>
                  <a:schemeClr val="tx1"/>
                </a:solidFill>
              </a:rPr>
              <a:t>Correspondencia </a:t>
            </a:r>
            <a:r>
              <a:rPr lang="es-PE" dirty="0">
                <a:solidFill>
                  <a:schemeClr val="tx1"/>
                </a:solidFill>
              </a:rPr>
              <a:t>entre los cursos y módulos del Plan de Estudio con el desarrollo progresivo de las competencias del Perfil de Egreso de FID. </a:t>
            </a:r>
            <a:endParaRPr lang="es-PE" dirty="0" smtClean="0">
              <a:solidFill>
                <a:schemeClr val="tx1"/>
              </a:solidFill>
            </a:endParaRPr>
          </a:p>
          <a:p>
            <a:pPr algn="just"/>
            <a:r>
              <a:rPr lang="es-PE" dirty="0" smtClean="0">
                <a:solidFill>
                  <a:schemeClr val="tx1"/>
                </a:solidFill>
              </a:rPr>
              <a:t>Elaboración </a:t>
            </a:r>
            <a:r>
              <a:rPr lang="es-PE" dirty="0">
                <a:solidFill>
                  <a:schemeClr val="tx1"/>
                </a:solidFill>
              </a:rPr>
              <a:t>de los sílabos de los cursos y módulos propuestos en el DCBN del Programa de Estudio de Educación </a:t>
            </a:r>
            <a:r>
              <a:rPr lang="es-PE" dirty="0" smtClean="0">
                <a:solidFill>
                  <a:schemeClr val="tx1"/>
                </a:solidFill>
              </a:rPr>
              <a:t>Inicial.</a:t>
            </a:r>
          </a:p>
          <a:p>
            <a:pPr algn="just"/>
            <a:r>
              <a:rPr lang="es-PE" dirty="0" smtClean="0">
                <a:solidFill>
                  <a:schemeClr val="tx1"/>
                </a:solidFill>
              </a:rPr>
              <a:t>Implementación </a:t>
            </a:r>
            <a:r>
              <a:rPr lang="es-PE" dirty="0">
                <a:solidFill>
                  <a:schemeClr val="tx1"/>
                </a:solidFill>
              </a:rPr>
              <a:t>de los módulos de práctica e </a:t>
            </a:r>
            <a:r>
              <a:rPr lang="es-PE" dirty="0" smtClean="0">
                <a:solidFill>
                  <a:schemeClr val="tx1"/>
                </a:solidFill>
              </a:rPr>
              <a:t>investigación.</a:t>
            </a:r>
          </a:p>
          <a:p>
            <a:pPr algn="just"/>
            <a:r>
              <a:rPr lang="es-PE" dirty="0" smtClean="0">
                <a:solidFill>
                  <a:schemeClr val="tx1"/>
                </a:solidFill>
              </a:rPr>
              <a:t>Elaboración </a:t>
            </a:r>
            <a:r>
              <a:rPr lang="es-PE" dirty="0">
                <a:solidFill>
                  <a:schemeClr val="tx1"/>
                </a:solidFill>
              </a:rPr>
              <a:t>de los sílabos del Primer Ciclo Académico según el Perfil de Egreso de FID y el Plan de Estudios</a:t>
            </a:r>
            <a:r>
              <a:rPr lang="es-PE" dirty="0" smtClean="0"/>
              <a:t>.</a:t>
            </a:r>
            <a:endParaRPr lang="es-PE" sz="2400" dirty="0"/>
          </a:p>
          <a:p>
            <a:pPr marL="0" indent="0" algn="just">
              <a:buNone/>
            </a:pPr>
            <a:endParaRPr lang="es-ES" dirty="0"/>
          </a:p>
          <a:p>
            <a:pPr marL="0" indent="0">
              <a:buNone/>
            </a:pPr>
            <a:endParaRPr lang="es-PE" dirty="0"/>
          </a:p>
        </p:txBody>
      </p:sp>
    </p:spTree>
    <p:extLst>
      <p:ext uri="{BB962C8B-B14F-4D97-AF65-F5344CB8AC3E}">
        <p14:creationId xmlns:p14="http://schemas.microsoft.com/office/powerpoint/2010/main" val="51753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4726" y="941697"/>
            <a:ext cx="11588239" cy="5213444"/>
          </a:xfrm>
        </p:spPr>
        <p:style>
          <a:lnRef idx="2">
            <a:schemeClr val="accent2"/>
          </a:lnRef>
          <a:fillRef idx="1">
            <a:schemeClr val="lt1"/>
          </a:fillRef>
          <a:effectRef idx="0">
            <a:schemeClr val="accent2"/>
          </a:effectRef>
          <a:fontRef idx="minor">
            <a:schemeClr val="dk1"/>
          </a:fontRef>
        </p:style>
        <p:txBody>
          <a:bodyPr>
            <a:normAutofit/>
          </a:bodyPr>
          <a:lstStyle/>
          <a:p>
            <a:pPr algn="just"/>
            <a:endParaRPr lang="es-PE" sz="2400" dirty="0" smtClean="0"/>
          </a:p>
          <a:p>
            <a:pPr marL="0" indent="0" algn="just">
              <a:buNone/>
            </a:pPr>
            <a:r>
              <a:rPr lang="es-PE" sz="4400" dirty="0" smtClean="0">
                <a:solidFill>
                  <a:srgbClr val="0070C0"/>
                </a:solidFill>
              </a:rPr>
              <a:t>2. Programas de formación continua</a:t>
            </a:r>
            <a:r>
              <a:rPr lang="es-PE" sz="4400" dirty="0" smtClean="0"/>
              <a:t>. Según estudios </a:t>
            </a:r>
            <a:r>
              <a:rPr lang="es-PE" sz="4400" dirty="0"/>
              <a:t>de expectativas y necesidades de los egresados, </a:t>
            </a:r>
            <a:r>
              <a:rPr lang="es-PE" sz="4400" dirty="0" smtClean="0"/>
              <a:t>se proponen cursos </a:t>
            </a:r>
            <a:r>
              <a:rPr lang="es-PE" sz="4400" dirty="0"/>
              <a:t>de capacitación y/o actualización </a:t>
            </a:r>
            <a:r>
              <a:rPr lang="es-PE" sz="4400" dirty="0" smtClean="0"/>
              <a:t>y diplomados.</a:t>
            </a:r>
          </a:p>
          <a:p>
            <a:pPr marL="0" indent="0" algn="just">
              <a:buNone/>
            </a:pPr>
            <a:r>
              <a:rPr lang="es-ES" sz="4400" dirty="0" smtClean="0">
                <a:solidFill>
                  <a:srgbClr val="0070C0"/>
                </a:solidFill>
              </a:rPr>
              <a:t>3. Programas de Profesionalización Docente.</a:t>
            </a:r>
          </a:p>
          <a:p>
            <a:pPr marL="0" indent="0" algn="just">
              <a:buNone/>
            </a:pPr>
            <a:r>
              <a:rPr lang="es-PE" sz="4400" dirty="0" smtClean="0">
                <a:solidFill>
                  <a:srgbClr val="0070C0"/>
                </a:solidFill>
              </a:rPr>
              <a:t>4. Programas de Segunda Especialidad</a:t>
            </a:r>
          </a:p>
          <a:p>
            <a:pPr marL="0" indent="0" algn="just">
              <a:buNone/>
            </a:pPr>
            <a:endParaRPr lang="es-ES" dirty="0"/>
          </a:p>
          <a:p>
            <a:pPr marL="0" indent="0">
              <a:buNone/>
            </a:pPr>
            <a:endParaRPr lang="es-PE" dirty="0"/>
          </a:p>
        </p:txBody>
      </p:sp>
    </p:spTree>
    <p:extLst>
      <p:ext uri="{BB962C8B-B14F-4D97-AF65-F5344CB8AC3E}">
        <p14:creationId xmlns:p14="http://schemas.microsoft.com/office/powerpoint/2010/main" val="659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6603" y="684978"/>
            <a:ext cx="11427176" cy="6018674"/>
          </a:xfrm>
        </p:spPr>
        <p:style>
          <a:lnRef idx="2">
            <a:schemeClr val="accent2"/>
          </a:lnRef>
          <a:fillRef idx="1">
            <a:schemeClr val="lt1"/>
          </a:fillRef>
          <a:effectRef idx="0">
            <a:schemeClr val="accent2"/>
          </a:effectRef>
          <a:fontRef idx="minor">
            <a:schemeClr val="dk1"/>
          </a:fontRef>
        </p:style>
        <p:txBody>
          <a:bodyPr>
            <a:normAutofit fontScale="32500" lnSpcReduction="20000"/>
          </a:bodyPr>
          <a:lstStyle/>
          <a:p>
            <a:pPr marL="0" indent="0">
              <a:buNone/>
            </a:pPr>
            <a:r>
              <a:rPr lang="es-ES" sz="9600" dirty="0" smtClean="0">
                <a:solidFill>
                  <a:schemeClr val="accent4"/>
                </a:solidFill>
              </a:rPr>
              <a:t>Evaluación </a:t>
            </a:r>
            <a:r>
              <a:rPr lang="es-ES" sz="9600" dirty="0">
                <a:solidFill>
                  <a:schemeClr val="accent4"/>
                </a:solidFill>
              </a:rPr>
              <a:t>de los aprendizajes:</a:t>
            </a:r>
          </a:p>
          <a:p>
            <a:pPr marL="514350" indent="-514350">
              <a:buAutoNum type="arabicPeriod"/>
            </a:pPr>
            <a:r>
              <a:rPr lang="es-ES" sz="9600" dirty="0">
                <a:solidFill>
                  <a:srgbClr val="0070C0"/>
                </a:solidFill>
              </a:rPr>
              <a:t>Implementación de los lineamientos académicos generales</a:t>
            </a:r>
          </a:p>
          <a:p>
            <a:pPr marL="514350" indent="-514350">
              <a:buAutoNum type="arabicPeriod"/>
            </a:pPr>
            <a:r>
              <a:rPr lang="es-PE" sz="9600" dirty="0">
                <a:solidFill>
                  <a:srgbClr val="0070C0"/>
                </a:solidFill>
              </a:rPr>
              <a:t>Implementación en el PCI de las orientaciones para la evaluación propuestas en el DCBN.</a:t>
            </a:r>
            <a:endParaRPr lang="es-ES" sz="9600" dirty="0">
              <a:solidFill>
                <a:srgbClr val="0070C0"/>
              </a:solidFill>
            </a:endParaRPr>
          </a:p>
          <a:p>
            <a:pPr marL="0" indent="0">
              <a:buNone/>
            </a:pPr>
            <a:r>
              <a:rPr lang="es-ES" sz="9600" dirty="0" smtClean="0">
                <a:solidFill>
                  <a:schemeClr val="accent4"/>
                </a:solidFill>
              </a:rPr>
              <a:t>Monitoreo </a:t>
            </a:r>
            <a:r>
              <a:rPr lang="es-ES" sz="9600" dirty="0">
                <a:solidFill>
                  <a:schemeClr val="accent4"/>
                </a:solidFill>
              </a:rPr>
              <a:t>y evaluación</a:t>
            </a:r>
            <a:r>
              <a:rPr lang="es-ES" sz="9600" dirty="0" smtClean="0">
                <a:solidFill>
                  <a:schemeClr val="accent4"/>
                </a:solidFill>
              </a:rPr>
              <a:t>:</a:t>
            </a:r>
          </a:p>
          <a:p>
            <a:pPr marL="0" indent="0">
              <a:buNone/>
            </a:pPr>
            <a:r>
              <a:rPr lang="es-ES" sz="9600" dirty="0" smtClean="0">
                <a:solidFill>
                  <a:srgbClr val="0070C0"/>
                </a:solidFill>
              </a:rPr>
              <a:t>1. Estrategias </a:t>
            </a:r>
            <a:r>
              <a:rPr lang="es-ES" sz="9600" dirty="0">
                <a:solidFill>
                  <a:srgbClr val="0070C0"/>
                </a:solidFill>
              </a:rPr>
              <a:t>de </a:t>
            </a:r>
            <a:r>
              <a:rPr lang="es-ES" sz="9600" dirty="0" smtClean="0">
                <a:solidFill>
                  <a:srgbClr val="0070C0"/>
                </a:solidFill>
              </a:rPr>
              <a:t>acompañamiento, mecanismos e instrumentos para evaluar el PCI.</a:t>
            </a:r>
          </a:p>
          <a:p>
            <a:pPr lvl="0"/>
            <a:r>
              <a:rPr lang="es-PE" sz="9600" dirty="0"/>
              <a:t>Insumos, procesos y productos.</a:t>
            </a:r>
          </a:p>
          <a:p>
            <a:pPr lvl="0"/>
            <a:r>
              <a:rPr lang="es-PE" sz="9600" dirty="0"/>
              <a:t>Componentes del monitoreo.</a:t>
            </a:r>
          </a:p>
          <a:p>
            <a:pPr lvl="0"/>
            <a:r>
              <a:rPr lang="es-PE" sz="9600" dirty="0"/>
              <a:t>Indicadores para monitoreo de los procesos de gestión según el proyecto curricular institucional.</a:t>
            </a:r>
          </a:p>
          <a:p>
            <a:pPr lvl="0"/>
            <a:r>
              <a:rPr lang="es-PE" sz="9600" dirty="0"/>
              <a:t>Lineamientos para monitoreo de la formación académica</a:t>
            </a:r>
            <a:r>
              <a:rPr lang="es-PE" sz="9600" dirty="0" smtClean="0"/>
              <a:t>.</a:t>
            </a:r>
          </a:p>
          <a:p>
            <a:pPr marL="0" indent="0">
              <a:buNone/>
            </a:pPr>
            <a:r>
              <a:rPr lang="es-ES" sz="9600" dirty="0" smtClean="0">
                <a:solidFill>
                  <a:srgbClr val="0070C0"/>
                </a:solidFill>
              </a:rPr>
              <a:t>2. Acciones a realizar a partir del análisis de os resultados del monitoreo y evaluación anual del PCI.</a:t>
            </a:r>
            <a:endParaRPr lang="es-ES" sz="9600" dirty="0">
              <a:solidFill>
                <a:srgbClr val="0070C0"/>
              </a:solidFill>
            </a:endParaRPr>
          </a:p>
          <a:p>
            <a:endParaRPr lang="es-ES" dirty="0"/>
          </a:p>
          <a:p>
            <a:pPr marL="0" indent="0">
              <a:buNone/>
            </a:pPr>
            <a:endParaRPr lang="es-PE" dirty="0"/>
          </a:p>
        </p:txBody>
      </p:sp>
    </p:spTree>
    <p:extLst>
      <p:ext uri="{BB962C8B-B14F-4D97-AF65-F5344CB8AC3E}">
        <p14:creationId xmlns:p14="http://schemas.microsoft.com/office/powerpoint/2010/main" val="416970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3206" y="679212"/>
            <a:ext cx="11081981" cy="982639"/>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MX" sz="4000" dirty="0"/>
              <a:t>¿Qué criterios se </a:t>
            </a:r>
            <a:r>
              <a:rPr lang="es-MX" sz="4000" dirty="0" smtClean="0"/>
              <a:t>tuvieron en cuenta </a:t>
            </a:r>
            <a:r>
              <a:rPr lang="es-MX" sz="4000" dirty="0"/>
              <a:t>para elaborar el PCI? </a:t>
            </a:r>
            <a:endParaRPr lang="en-US" dirty="0"/>
          </a:p>
        </p:txBody>
      </p:sp>
      <p:sp>
        <p:nvSpPr>
          <p:cNvPr id="3" name="Marcador de contenido 2"/>
          <p:cNvSpPr>
            <a:spLocks noGrp="1"/>
          </p:cNvSpPr>
          <p:nvPr>
            <p:ph idx="1"/>
          </p:nvPr>
        </p:nvSpPr>
        <p:spPr>
          <a:xfrm>
            <a:off x="573206" y="1801979"/>
            <a:ext cx="10944366" cy="4380457"/>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
            <a:r>
              <a:rPr lang="es-MX" sz="4600" dirty="0" smtClean="0"/>
              <a:t>Pertinencia</a:t>
            </a:r>
            <a:r>
              <a:rPr lang="es-MX" sz="4600" dirty="0"/>
              <a:t>: El PCI </a:t>
            </a:r>
            <a:r>
              <a:rPr lang="es-MX" sz="4600" dirty="0" smtClean="0"/>
              <a:t>se elaboró en </a:t>
            </a:r>
            <a:r>
              <a:rPr lang="es-MX" sz="4600" dirty="0"/>
              <a:t>el marco de los DCBN vigentes, que se encuentra en correspondencia con </a:t>
            </a:r>
            <a:r>
              <a:rPr lang="es-MX" sz="4600" dirty="0" smtClean="0"/>
              <a:t>MBDD </a:t>
            </a:r>
            <a:r>
              <a:rPr lang="es-MX" sz="4600" dirty="0"/>
              <a:t>y el </a:t>
            </a:r>
            <a:r>
              <a:rPr lang="es-MX" sz="4600" dirty="0" err="1" smtClean="0"/>
              <a:t>MBDDir</a:t>
            </a:r>
            <a:r>
              <a:rPr lang="es-MX" sz="4600" dirty="0" smtClean="0"/>
              <a:t>; </a:t>
            </a:r>
            <a:r>
              <a:rPr lang="es-MX" sz="4600" dirty="0"/>
              <a:t>así como en el marco del Perfil de Competencias Profesionales del Formador de Docentes. Del mismo modo, debe </a:t>
            </a:r>
            <a:r>
              <a:rPr lang="es-MX" sz="4600" dirty="0" smtClean="0"/>
              <a:t>tuvo en </a:t>
            </a:r>
            <a:r>
              <a:rPr lang="es-MX" sz="4600" dirty="0"/>
              <a:t>cuenta las características de la comunidad educativa, así como la diversidad y particularidades del contexto. </a:t>
            </a:r>
            <a:r>
              <a:rPr lang="es-MX" sz="4600" dirty="0" smtClean="0"/>
              <a:t>No se tuvo en cuenta la </a:t>
            </a:r>
            <a:r>
              <a:rPr lang="es-MX" sz="4600" dirty="0"/>
              <a:t>participación de los líderes o sabios de la </a:t>
            </a:r>
            <a:r>
              <a:rPr lang="es-MX" sz="4600" dirty="0" smtClean="0"/>
              <a:t>comunidad por no tener programa EIB. </a:t>
            </a:r>
          </a:p>
          <a:p>
            <a:pPr algn="just"/>
            <a:r>
              <a:rPr lang="es-MX" sz="4600" dirty="0" smtClean="0"/>
              <a:t>Coherencia</a:t>
            </a:r>
            <a:r>
              <a:rPr lang="es-MX" sz="4600" dirty="0"/>
              <a:t>: </a:t>
            </a:r>
            <a:r>
              <a:rPr lang="es-MX" sz="4600" dirty="0" smtClean="0"/>
              <a:t>Revisamos minuciosamente que el </a:t>
            </a:r>
            <a:r>
              <a:rPr lang="es-MX" sz="4600" dirty="0"/>
              <a:t>PCI no </a:t>
            </a:r>
            <a:r>
              <a:rPr lang="es-MX" sz="4600" dirty="0" smtClean="0"/>
              <a:t>tenga contradicciones en </a:t>
            </a:r>
            <a:r>
              <a:rPr lang="es-MX" sz="4600" dirty="0"/>
              <a:t>su contenido y estructura, asimismo, </a:t>
            </a:r>
            <a:r>
              <a:rPr lang="es-MX" sz="4600" dirty="0" smtClean="0"/>
              <a:t>revisamos que tenga relación </a:t>
            </a:r>
            <a:r>
              <a:rPr lang="es-MX" sz="4600" dirty="0"/>
              <a:t>lógica con los demás instrumentos de gestión de la institución. </a:t>
            </a:r>
            <a:endParaRPr lang="es-MX" sz="4600" dirty="0" smtClean="0"/>
          </a:p>
          <a:p>
            <a:endParaRPr lang="en-US" dirty="0"/>
          </a:p>
        </p:txBody>
      </p:sp>
    </p:spTree>
    <p:extLst>
      <p:ext uri="{BB962C8B-B14F-4D97-AF65-F5344CB8AC3E}">
        <p14:creationId xmlns:p14="http://schemas.microsoft.com/office/powerpoint/2010/main" val="263034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6854" y="191070"/>
            <a:ext cx="10766945" cy="1088646"/>
          </a:xfrm>
        </p:spPr>
        <p:style>
          <a:lnRef idx="2">
            <a:schemeClr val="accent1"/>
          </a:lnRef>
          <a:fillRef idx="1">
            <a:schemeClr val="lt1"/>
          </a:fillRef>
          <a:effectRef idx="0">
            <a:schemeClr val="accent1"/>
          </a:effectRef>
          <a:fontRef idx="minor">
            <a:schemeClr val="dk1"/>
          </a:fontRef>
        </p:style>
        <p:txBody>
          <a:bodyPr>
            <a:normAutofit/>
          </a:bodyPr>
          <a:lstStyle/>
          <a:p>
            <a:pPr algn="ctr"/>
            <a:r>
              <a:rPr lang="es-MX" sz="3200" dirty="0"/>
              <a:t>¿Qué criterios se </a:t>
            </a:r>
            <a:r>
              <a:rPr lang="es-MX" sz="3200" dirty="0" smtClean="0"/>
              <a:t>tuvieron en cuenta </a:t>
            </a:r>
            <a:r>
              <a:rPr lang="es-MX" sz="3200" dirty="0"/>
              <a:t>para elaborar el PCI</a:t>
            </a:r>
            <a:r>
              <a:rPr lang="es-MX" sz="3200" dirty="0" smtClean="0"/>
              <a:t>?</a:t>
            </a:r>
            <a:endParaRPr lang="en-US" sz="3200" dirty="0"/>
          </a:p>
        </p:txBody>
      </p:sp>
      <p:sp>
        <p:nvSpPr>
          <p:cNvPr id="3" name="Marcador de contenido 2"/>
          <p:cNvSpPr>
            <a:spLocks noGrp="1"/>
          </p:cNvSpPr>
          <p:nvPr>
            <p:ph idx="1"/>
          </p:nvPr>
        </p:nvSpPr>
        <p:spPr>
          <a:xfrm>
            <a:off x="586854" y="1279715"/>
            <a:ext cx="10766945" cy="4834482"/>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a:r>
              <a:rPr lang="es-MX" sz="4500" dirty="0" smtClean="0"/>
              <a:t>Articulación</a:t>
            </a:r>
            <a:r>
              <a:rPr lang="es-MX" sz="4500" dirty="0"/>
              <a:t>: El PCI </a:t>
            </a:r>
            <a:r>
              <a:rPr lang="es-MX" sz="4500" dirty="0" smtClean="0"/>
              <a:t>articula </a:t>
            </a:r>
            <a:r>
              <a:rPr lang="es-MX" sz="4500" dirty="0"/>
              <a:t>los componentes curriculares de todos sus programas de estudios o carreras profesionales. </a:t>
            </a:r>
            <a:endParaRPr lang="es-MX" sz="4500" dirty="0" smtClean="0"/>
          </a:p>
          <a:p>
            <a:pPr algn="just"/>
            <a:r>
              <a:rPr lang="es-MX" sz="4500" dirty="0" smtClean="0"/>
              <a:t>Integralidad</a:t>
            </a:r>
            <a:r>
              <a:rPr lang="es-MX" sz="4500" dirty="0"/>
              <a:t>: El PCI incorpora todos los servicios de formación que la IE oferte (Programas de Estudios de FID y/o Programas de Segunda Especialidad y/o Profesionalización Docente; y/o Programas de Formación Continua) en el marco del Modelo de Servicio </a:t>
            </a:r>
            <a:r>
              <a:rPr lang="es-MX" sz="4500" dirty="0" smtClean="0"/>
              <a:t>Educativo. (El 2023 revisaremos lo una posible filial)</a:t>
            </a:r>
            <a:endParaRPr lang="en-US" dirty="0"/>
          </a:p>
        </p:txBody>
      </p:sp>
    </p:spTree>
    <p:extLst>
      <p:ext uri="{BB962C8B-B14F-4D97-AF65-F5344CB8AC3E}">
        <p14:creationId xmlns:p14="http://schemas.microsoft.com/office/powerpoint/2010/main" val="196798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1072055"/>
            <a:ext cx="10295467" cy="4969307"/>
          </a:xfrm>
        </p:spPr>
        <p:txBody>
          <a:bodyPr>
            <a:normAutofit/>
          </a:bodyPr>
          <a:lstStyle/>
          <a:p>
            <a:pPr marL="0" indent="0">
              <a:buNone/>
            </a:pPr>
            <a:r>
              <a:rPr lang="es-ES" sz="3600" dirty="0" smtClean="0">
                <a:solidFill>
                  <a:schemeClr val="accent4"/>
                </a:solidFill>
              </a:rPr>
              <a:t>Principios y enfoque:</a:t>
            </a:r>
          </a:p>
          <a:p>
            <a:pPr marL="531813" indent="-436563">
              <a:buAutoNum type="arabicPeriod"/>
            </a:pPr>
            <a:r>
              <a:rPr lang="es-PE" sz="4000" dirty="0" smtClean="0">
                <a:solidFill>
                  <a:srgbClr val="0070C0"/>
                </a:solidFill>
              </a:rPr>
              <a:t>Fundamentos epistemológicos.</a:t>
            </a:r>
          </a:p>
          <a:p>
            <a:pPr marL="531813" indent="-436563">
              <a:buAutoNum type="arabicPeriod"/>
            </a:pPr>
            <a:r>
              <a:rPr lang="es-PE" sz="4000" dirty="0" smtClean="0">
                <a:solidFill>
                  <a:srgbClr val="0070C0"/>
                </a:solidFill>
              </a:rPr>
              <a:t>Fundamentos pedagógicos.</a:t>
            </a:r>
          </a:p>
          <a:p>
            <a:pPr marL="531813" indent="-436563">
              <a:buAutoNum type="arabicPeriod"/>
            </a:pPr>
            <a:r>
              <a:rPr lang="es-PE" sz="4000" dirty="0" smtClean="0">
                <a:solidFill>
                  <a:srgbClr val="0070C0"/>
                </a:solidFill>
              </a:rPr>
              <a:t>Enfoques transversales.</a:t>
            </a:r>
          </a:p>
          <a:p>
            <a:pPr marL="531813" indent="-436563">
              <a:buAutoNum type="arabicPeriod"/>
            </a:pPr>
            <a:r>
              <a:rPr lang="es-PE" sz="4000" dirty="0" smtClean="0">
                <a:solidFill>
                  <a:srgbClr val="0070C0"/>
                </a:solidFill>
              </a:rPr>
              <a:t>Principios </a:t>
            </a:r>
            <a:r>
              <a:rPr lang="es-PE" sz="4000" dirty="0">
                <a:solidFill>
                  <a:srgbClr val="0070C0"/>
                </a:solidFill>
              </a:rPr>
              <a:t>institucionales </a:t>
            </a:r>
            <a:r>
              <a:rPr lang="es-PE" sz="4000" dirty="0" smtClean="0">
                <a:solidFill>
                  <a:srgbClr val="0070C0"/>
                </a:solidFill>
              </a:rPr>
              <a:t>según el PEI.</a:t>
            </a:r>
          </a:p>
          <a:p>
            <a:pPr marL="531813" indent="-436563">
              <a:buAutoNum type="arabicPeriod"/>
            </a:pPr>
            <a:r>
              <a:rPr lang="es-PE" sz="4000" dirty="0" smtClean="0">
                <a:solidFill>
                  <a:srgbClr val="0070C0"/>
                </a:solidFill>
              </a:rPr>
              <a:t>Principios </a:t>
            </a:r>
            <a:r>
              <a:rPr lang="es-PE" sz="4000" dirty="0">
                <a:solidFill>
                  <a:srgbClr val="0070C0"/>
                </a:solidFill>
              </a:rPr>
              <a:t>pedagógicos </a:t>
            </a:r>
            <a:r>
              <a:rPr lang="es-PE" sz="4000" dirty="0" smtClean="0">
                <a:solidFill>
                  <a:srgbClr val="0070C0"/>
                </a:solidFill>
              </a:rPr>
              <a:t>asumidos en </a:t>
            </a:r>
            <a:r>
              <a:rPr lang="es-PE" sz="4000" dirty="0">
                <a:solidFill>
                  <a:srgbClr val="0070C0"/>
                </a:solidFill>
              </a:rPr>
              <a:t>la EESP</a:t>
            </a:r>
            <a:r>
              <a:rPr lang="es-PE" sz="3600" dirty="0">
                <a:solidFill>
                  <a:srgbClr val="0070C0"/>
                </a:solidFill>
              </a:rPr>
              <a:t>:</a:t>
            </a:r>
          </a:p>
          <a:p>
            <a:pPr marL="0" indent="0">
              <a:buNone/>
            </a:pPr>
            <a:endParaRPr lang="es-ES" sz="3000" dirty="0" smtClean="0">
              <a:solidFill>
                <a:schemeClr val="accent4"/>
              </a:solidFill>
            </a:endParaRPr>
          </a:p>
          <a:p>
            <a:endParaRPr lang="es-ES" dirty="0"/>
          </a:p>
          <a:p>
            <a:pPr marL="0" indent="0">
              <a:buNone/>
            </a:pPr>
            <a:endParaRPr lang="es-PE" dirty="0"/>
          </a:p>
        </p:txBody>
      </p:sp>
    </p:spTree>
    <p:extLst>
      <p:ext uri="{BB962C8B-B14F-4D97-AF65-F5344CB8AC3E}">
        <p14:creationId xmlns:p14="http://schemas.microsoft.com/office/powerpoint/2010/main" val="280412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7382" y="525723"/>
            <a:ext cx="10515600" cy="688927"/>
          </a:xfrm>
        </p:spPr>
        <p:txBody>
          <a:bodyPr>
            <a:normAutofit fontScale="90000"/>
          </a:bodyPr>
          <a:lstStyle/>
          <a:p>
            <a:r>
              <a:rPr lang="es-PE" dirty="0">
                <a:solidFill>
                  <a:srgbClr val="0070C0"/>
                </a:solidFill>
              </a:rPr>
              <a:t>Fundamentos epistemológicos</a:t>
            </a:r>
            <a:r>
              <a:rPr lang="es-PE" dirty="0" smtClean="0">
                <a:solidFill>
                  <a:srgbClr val="0070C0"/>
                </a:solidFill>
              </a:rPr>
              <a:t>.</a:t>
            </a:r>
            <a:endParaRPr lang="en-US" dirty="0"/>
          </a:p>
        </p:txBody>
      </p:sp>
      <p:sp>
        <p:nvSpPr>
          <p:cNvPr id="3" name="Marcador de contenido 2"/>
          <p:cNvSpPr>
            <a:spLocks noGrp="1"/>
          </p:cNvSpPr>
          <p:nvPr>
            <p:ph idx="1"/>
          </p:nvPr>
        </p:nvSpPr>
        <p:spPr>
          <a:xfrm>
            <a:off x="682388" y="1375248"/>
            <a:ext cx="10780594" cy="4998256"/>
          </a:xfrm>
        </p:spPr>
        <p:txBody>
          <a:bodyPr>
            <a:normAutofit fontScale="85000" lnSpcReduction="20000"/>
          </a:bodyPr>
          <a:lstStyle/>
          <a:p>
            <a:pPr lvl="0" algn="just"/>
            <a:r>
              <a:rPr lang="es-ES" sz="3800" dirty="0"/>
              <a:t>Pensamiento Complejo. </a:t>
            </a:r>
            <a:endParaRPr lang="en-US" sz="3800" dirty="0"/>
          </a:p>
          <a:p>
            <a:pPr marL="177800" indent="0" algn="just">
              <a:spcBef>
                <a:spcPts val="600"/>
              </a:spcBef>
              <a:spcAft>
                <a:spcPts val="600"/>
              </a:spcAft>
              <a:buNone/>
            </a:pPr>
            <a:r>
              <a:rPr lang="es-ES" sz="3800" dirty="0" smtClean="0"/>
              <a:t>Los </a:t>
            </a:r>
            <a:r>
              <a:rPr lang="es-ES" sz="3800" dirty="0"/>
              <a:t>docentes formadores </a:t>
            </a:r>
            <a:r>
              <a:rPr lang="es-ES" sz="3800" dirty="0" smtClean="0"/>
              <a:t>conducen </a:t>
            </a:r>
            <a:r>
              <a:rPr lang="es-ES" sz="3800" dirty="0"/>
              <a:t>el proceso de análisis y resolución de problemas del contexto, mediante el análisis crítico, la articulación de saberes de varias áreas, campos y disciplinas, el análisis sistémico (integración de las partes del problema con el entorno), la </a:t>
            </a:r>
            <a:r>
              <a:rPr lang="es-ES" sz="3800" dirty="0" err="1"/>
              <a:t>metacognición</a:t>
            </a:r>
            <a:r>
              <a:rPr lang="es-ES" sz="3800" dirty="0"/>
              <a:t> y la creatividad. </a:t>
            </a:r>
            <a:endParaRPr lang="es-ES" sz="3800" dirty="0" smtClean="0"/>
          </a:p>
          <a:p>
            <a:pPr marL="177800" indent="0" algn="just">
              <a:spcBef>
                <a:spcPts val="600"/>
              </a:spcBef>
              <a:spcAft>
                <a:spcPts val="600"/>
              </a:spcAft>
              <a:buNone/>
            </a:pPr>
            <a:r>
              <a:rPr lang="es-ES" sz="3800" dirty="0" smtClean="0"/>
              <a:t>Los </a:t>
            </a:r>
            <a:r>
              <a:rPr lang="es-ES" sz="3800" dirty="0"/>
              <a:t>estudiantes </a:t>
            </a:r>
            <a:r>
              <a:rPr lang="es-ES" sz="3800" dirty="0" smtClean="0"/>
              <a:t>sanmartinianos </a:t>
            </a:r>
            <a:r>
              <a:rPr lang="es-ES" sz="3800" dirty="0" smtClean="0"/>
              <a:t>desarrollan pensamiento </a:t>
            </a:r>
            <a:r>
              <a:rPr lang="es-ES" sz="3800" dirty="0"/>
              <a:t>complejo, cuando abordan las situaciones desde diferentes perspectivas con sentido crítico; apoyando sus conclusiones en evidencias; examinado sus puntos de vista propios, prejuicios y elementos de parcialidad; contrastando la información y las fuentes; evaluando sus análisis y procedimientos, mediante la </a:t>
            </a:r>
            <a:r>
              <a:rPr lang="es-ES" sz="3800" dirty="0" err="1"/>
              <a:t>metacognición</a:t>
            </a:r>
            <a:r>
              <a:rPr lang="es-ES" sz="3800" dirty="0"/>
              <a:t>.</a:t>
            </a:r>
            <a:endParaRPr lang="en-US" sz="3800" dirty="0"/>
          </a:p>
          <a:p>
            <a:pPr marL="177800" indent="0" algn="just">
              <a:buNone/>
            </a:pPr>
            <a:endParaRPr lang="en-US" sz="3600" dirty="0"/>
          </a:p>
        </p:txBody>
      </p:sp>
    </p:spTree>
    <p:extLst>
      <p:ext uri="{BB962C8B-B14F-4D97-AF65-F5344CB8AC3E}">
        <p14:creationId xmlns:p14="http://schemas.microsoft.com/office/powerpoint/2010/main" val="423441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1078" y="735098"/>
            <a:ext cx="11588239" cy="5611112"/>
          </a:xfrm>
        </p:spPr>
        <p:txBody>
          <a:bodyPr>
            <a:normAutofit/>
          </a:bodyPr>
          <a:lstStyle/>
          <a:p>
            <a:pPr marL="0" indent="0" algn="ctr">
              <a:buNone/>
            </a:pPr>
            <a:r>
              <a:rPr lang="es-ES" dirty="0" smtClean="0"/>
              <a:t>PROGRAMA DE ESTUDIOS. CONSIDERA</a:t>
            </a:r>
            <a:r>
              <a:rPr lang="es-ES" dirty="0" smtClean="0">
                <a:solidFill>
                  <a:schemeClr val="accent4"/>
                </a:solidFill>
              </a:rPr>
              <a:t>:</a:t>
            </a:r>
            <a:endParaRPr lang="es-ES" dirty="0">
              <a:solidFill>
                <a:schemeClr val="accent4"/>
              </a:solidFill>
            </a:endParaRPr>
          </a:p>
          <a:p>
            <a:pPr marL="0" indent="0" algn="just">
              <a:buNone/>
            </a:pPr>
            <a:r>
              <a:rPr lang="es-ES" dirty="0" smtClean="0">
                <a:solidFill>
                  <a:srgbClr val="0070C0"/>
                </a:solidFill>
              </a:rPr>
              <a:t>1. Programa de estudios FID</a:t>
            </a:r>
          </a:p>
          <a:p>
            <a:pPr algn="just"/>
            <a:r>
              <a:rPr lang="es-ES" dirty="0">
                <a:solidFill>
                  <a:schemeClr val="tx1"/>
                </a:solidFill>
              </a:rPr>
              <a:t>Sustento realizado en base </a:t>
            </a:r>
            <a:r>
              <a:rPr lang="es-ES" dirty="0" smtClean="0">
                <a:solidFill>
                  <a:schemeClr val="tx1"/>
                </a:solidFill>
              </a:rPr>
              <a:t>al </a:t>
            </a:r>
            <a:r>
              <a:rPr lang="es-ES" dirty="0"/>
              <a:t>e</a:t>
            </a:r>
            <a:r>
              <a:rPr lang="es-MX" dirty="0" err="1"/>
              <a:t>studio</a:t>
            </a:r>
            <a:r>
              <a:rPr lang="es-MX" dirty="0"/>
              <a:t> </a:t>
            </a:r>
            <a:r>
              <a:rPr lang="es-MX" dirty="0" smtClean="0">
                <a:solidFill>
                  <a:schemeClr val="tx1"/>
                </a:solidFill>
              </a:rPr>
              <a:t>prospectivo </a:t>
            </a:r>
            <a:r>
              <a:rPr lang="es-MX" dirty="0">
                <a:solidFill>
                  <a:schemeClr val="tx1"/>
                </a:solidFill>
              </a:rPr>
              <a:t>de la Oferta y Demanda Laboral de docentes en la región San Martín </a:t>
            </a:r>
            <a:r>
              <a:rPr lang="es-MX" dirty="0" smtClean="0">
                <a:solidFill>
                  <a:schemeClr val="tx1"/>
                </a:solidFill>
              </a:rPr>
              <a:t>2017 - 205 y el </a:t>
            </a:r>
            <a:r>
              <a:rPr lang="es-PE" dirty="0" smtClean="0">
                <a:solidFill>
                  <a:schemeClr val="tx1"/>
                </a:solidFill>
              </a:rPr>
              <a:t>Estudio de </a:t>
            </a:r>
            <a:r>
              <a:rPr lang="es-PE" dirty="0" smtClean="0"/>
              <a:t>oferta y demanda de </a:t>
            </a:r>
            <a:r>
              <a:rPr lang="es-PE" dirty="0" smtClean="0">
                <a:solidFill>
                  <a:schemeClr val="tx1"/>
                </a:solidFill>
              </a:rPr>
              <a:t>la DIFOID 2018.</a:t>
            </a:r>
          </a:p>
          <a:p>
            <a:pPr algn="just">
              <a:buFontTx/>
              <a:buChar char="-"/>
            </a:pPr>
            <a:r>
              <a:rPr lang="es-ES" dirty="0" smtClean="0">
                <a:solidFill>
                  <a:schemeClr val="tx1"/>
                </a:solidFill>
              </a:rPr>
              <a:t>Se determinó </a:t>
            </a:r>
            <a:r>
              <a:rPr lang="es-PE" dirty="0"/>
              <a:t>carreras de mayor demanda </a:t>
            </a:r>
            <a:r>
              <a:rPr lang="es-PE" dirty="0" smtClean="0"/>
              <a:t>en </a:t>
            </a:r>
            <a:r>
              <a:rPr lang="es-PE" dirty="0"/>
              <a:t>el periodo 2017 – 2021 </a:t>
            </a:r>
            <a:r>
              <a:rPr lang="es-PE" dirty="0" smtClean="0"/>
              <a:t>en ámbito de la región San Martín (Moyobamba y Rioja).</a:t>
            </a:r>
          </a:p>
          <a:p>
            <a:pPr algn="just">
              <a:buFontTx/>
              <a:buChar char="-"/>
            </a:pPr>
            <a:r>
              <a:rPr lang="es-MX" dirty="0" smtClean="0"/>
              <a:t>Estimación</a:t>
            </a:r>
            <a:r>
              <a:rPr lang="es-PE" dirty="0" smtClean="0"/>
              <a:t> </a:t>
            </a:r>
            <a:r>
              <a:rPr lang="es-PE" dirty="0"/>
              <a:t>y proyección </a:t>
            </a:r>
            <a:r>
              <a:rPr lang="es-PE" dirty="0" smtClean="0"/>
              <a:t>2020 - 2026 </a:t>
            </a:r>
            <a:r>
              <a:rPr lang="es-PE" dirty="0"/>
              <a:t>de plazas para contrato San </a:t>
            </a:r>
            <a:r>
              <a:rPr lang="es-PE" dirty="0" smtClean="0"/>
              <a:t>Martín, Moyobamba y Rioja.</a:t>
            </a:r>
          </a:p>
          <a:p>
            <a:pPr algn="just">
              <a:buFontTx/>
              <a:buChar char="-"/>
            </a:pPr>
            <a:r>
              <a:rPr lang="es-PE" dirty="0" smtClean="0"/>
              <a:t>Se definió docentes </a:t>
            </a:r>
            <a:r>
              <a:rPr lang="es-PE" dirty="0"/>
              <a:t>requeridos por carrera y año (2019 – 2025) </a:t>
            </a:r>
            <a:r>
              <a:rPr lang="es-PE" dirty="0" smtClean="0"/>
              <a:t>cuya </a:t>
            </a:r>
            <a:r>
              <a:rPr lang="es-PE" dirty="0"/>
              <a:t>brecha </a:t>
            </a:r>
            <a:r>
              <a:rPr lang="es-PE" dirty="0" smtClean="0"/>
              <a:t>es muy alta para la formación en Educación Inicial, Educación Física, Primaria.</a:t>
            </a:r>
          </a:p>
          <a:p>
            <a:pPr algn="just">
              <a:buFontTx/>
              <a:buChar char="-"/>
            </a:pPr>
            <a:r>
              <a:rPr lang="es-PE" dirty="0" smtClean="0"/>
              <a:t>Se concluye que las Metas </a:t>
            </a:r>
            <a:r>
              <a:rPr lang="es-PE" dirty="0"/>
              <a:t>otorgadas </a:t>
            </a:r>
            <a:r>
              <a:rPr lang="es-PE" dirty="0" smtClean="0"/>
              <a:t>son insuficientes.</a:t>
            </a:r>
            <a:endParaRPr lang="es-PE" dirty="0"/>
          </a:p>
          <a:p>
            <a:pPr algn="just"/>
            <a:endParaRPr lang="es-ES" sz="2000" dirty="0">
              <a:solidFill>
                <a:schemeClr val="tx1"/>
              </a:solidFill>
            </a:endParaRPr>
          </a:p>
          <a:p>
            <a:pPr marL="0" indent="0" algn="just">
              <a:buNone/>
            </a:pPr>
            <a:endParaRPr lang="es-ES" sz="3000" dirty="0" smtClean="0">
              <a:solidFill>
                <a:schemeClr val="accent4"/>
              </a:solidFill>
            </a:endParaRPr>
          </a:p>
          <a:p>
            <a:endParaRPr lang="es-ES" dirty="0"/>
          </a:p>
          <a:p>
            <a:pPr marL="0" indent="0">
              <a:buNone/>
            </a:pPr>
            <a:endParaRPr lang="es-PE" dirty="0"/>
          </a:p>
        </p:txBody>
      </p:sp>
    </p:spTree>
    <p:extLst>
      <p:ext uri="{BB962C8B-B14F-4D97-AF65-F5344CB8AC3E}">
        <p14:creationId xmlns:p14="http://schemas.microsoft.com/office/powerpoint/2010/main" val="1205555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71383"/>
            <a:ext cx="10515600" cy="1054242"/>
          </a:xfrm>
        </p:spPr>
        <p:txBody>
          <a:bodyPr/>
          <a:lstStyle/>
          <a:p>
            <a:pPr lvl="0" algn="ctr"/>
            <a:r>
              <a:rPr lang="es-ES" dirty="0"/>
              <a:t>La </a:t>
            </a:r>
            <a:r>
              <a:rPr lang="es-ES" dirty="0" err="1"/>
              <a:t>socioformación</a:t>
            </a:r>
            <a:r>
              <a:rPr lang="es-ES" dirty="0"/>
              <a:t>. </a:t>
            </a:r>
            <a:endParaRPr lang="en-US" dirty="0"/>
          </a:p>
        </p:txBody>
      </p:sp>
      <p:sp>
        <p:nvSpPr>
          <p:cNvPr id="3" name="Marcador de contenido 2"/>
          <p:cNvSpPr>
            <a:spLocks noGrp="1"/>
          </p:cNvSpPr>
          <p:nvPr>
            <p:ph idx="1"/>
          </p:nvPr>
        </p:nvSpPr>
        <p:spPr>
          <a:xfrm>
            <a:off x="838200" y="1825624"/>
            <a:ext cx="10515600" cy="4711653"/>
          </a:xfrm>
        </p:spPr>
        <p:txBody>
          <a:bodyPr>
            <a:noAutofit/>
          </a:bodyPr>
          <a:lstStyle/>
          <a:p>
            <a:pPr algn="just"/>
            <a:r>
              <a:rPr lang="es-ES" sz="3600" dirty="0" smtClean="0"/>
              <a:t>Utilizando </a:t>
            </a:r>
            <a:r>
              <a:rPr lang="es-ES" sz="3600" dirty="0"/>
              <a:t>este enfoque se busca una formación de personas emprendedoras mediante la resolución de problemas del contexto a partir de proyectos integradores y colaborativos, con un sólido proyecto ético de vida, pensamiento crítico y sistémico, gestión y </a:t>
            </a:r>
            <a:r>
              <a:rPr lang="es-ES" sz="3600" dirty="0" err="1"/>
              <a:t>co</a:t>
            </a:r>
            <a:r>
              <a:rPr lang="es-ES" sz="3600" dirty="0"/>
              <a:t>-creación del conocimiento, la </a:t>
            </a:r>
            <a:r>
              <a:rPr lang="es-ES" sz="3600" dirty="0" err="1"/>
              <a:t>metacognición</a:t>
            </a:r>
            <a:r>
              <a:rPr lang="es-ES" sz="3600" dirty="0"/>
              <a:t> y la aplicación de la investigación formativa y científica, buscando mejorar las condiciones de vida con inclusión y respeto a la diversidad sociocultural</a:t>
            </a:r>
            <a:endParaRPr lang="en-US" sz="3600" dirty="0"/>
          </a:p>
        </p:txBody>
      </p:sp>
    </p:spTree>
    <p:extLst>
      <p:ext uri="{BB962C8B-B14F-4D97-AF65-F5344CB8AC3E}">
        <p14:creationId xmlns:p14="http://schemas.microsoft.com/office/powerpoint/2010/main" val="2556905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0779" y="802043"/>
            <a:ext cx="10515600" cy="4351338"/>
          </a:xfrm>
        </p:spPr>
        <p:style>
          <a:lnRef idx="2">
            <a:schemeClr val="accent2"/>
          </a:lnRef>
          <a:fillRef idx="1">
            <a:schemeClr val="lt1"/>
          </a:fillRef>
          <a:effectRef idx="0">
            <a:schemeClr val="accent2"/>
          </a:effectRef>
          <a:fontRef idx="minor">
            <a:schemeClr val="dk1"/>
          </a:fontRef>
        </p:style>
        <p:txBody>
          <a:bodyPr/>
          <a:lstStyle/>
          <a:p>
            <a:pPr lvl="0" algn="just"/>
            <a:r>
              <a:rPr lang="es-PE" sz="4000" b="1" dirty="0"/>
              <a:t>Interdisciplinariedad</a:t>
            </a:r>
            <a:endParaRPr lang="en-US" sz="4000" dirty="0"/>
          </a:p>
          <a:p>
            <a:pPr marL="0" indent="0" algn="just">
              <a:buNone/>
            </a:pPr>
            <a:r>
              <a:rPr lang="es-PE" sz="4000" dirty="0"/>
              <a:t>Según este enfoque los formadores los estudiantes ejecutan proyectos integradores previstos en el PCI y toman decisiones en la resolución de un problema para llegar a un conocimiento global y holístico de la realidad. </a:t>
            </a:r>
            <a:endParaRPr lang="en-US" sz="4000" dirty="0"/>
          </a:p>
          <a:p>
            <a:endParaRPr lang="en-US" dirty="0"/>
          </a:p>
        </p:txBody>
      </p:sp>
    </p:spTree>
    <p:extLst>
      <p:ext uri="{BB962C8B-B14F-4D97-AF65-F5344CB8AC3E}">
        <p14:creationId xmlns:p14="http://schemas.microsoft.com/office/powerpoint/2010/main" val="4263945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88707"/>
            <a:ext cx="10515600" cy="766005"/>
          </a:xfrm>
        </p:spPr>
        <p:txBody>
          <a:bodyPr/>
          <a:lstStyle/>
          <a:p>
            <a:pPr algn="ctr"/>
            <a:r>
              <a:rPr lang="es-PE" b="1" dirty="0"/>
              <a:t>Pedagogía Socio crítico</a:t>
            </a:r>
            <a:endParaRPr lang="en-US" dirty="0"/>
          </a:p>
        </p:txBody>
      </p:sp>
      <p:sp>
        <p:nvSpPr>
          <p:cNvPr id="3" name="Marcador de contenido 2"/>
          <p:cNvSpPr>
            <a:spLocks noGrp="1"/>
          </p:cNvSpPr>
          <p:nvPr>
            <p:ph idx="1"/>
          </p:nvPr>
        </p:nvSpPr>
        <p:spPr>
          <a:xfrm>
            <a:off x="838200" y="2154712"/>
            <a:ext cx="10515600" cy="4351338"/>
          </a:xfrm>
        </p:spPr>
        <p:style>
          <a:lnRef idx="2">
            <a:schemeClr val="accent1"/>
          </a:lnRef>
          <a:fillRef idx="1">
            <a:schemeClr val="lt1"/>
          </a:fillRef>
          <a:effectRef idx="0">
            <a:schemeClr val="accent1"/>
          </a:effectRef>
          <a:fontRef idx="minor">
            <a:schemeClr val="dk1"/>
          </a:fontRef>
        </p:style>
        <p:txBody>
          <a:bodyPr>
            <a:normAutofit fontScale="92500"/>
          </a:bodyPr>
          <a:lstStyle/>
          <a:p>
            <a:pPr algn="just"/>
            <a:r>
              <a:rPr lang="es-PE" sz="3200" dirty="0" smtClean="0"/>
              <a:t>Se </a:t>
            </a:r>
            <a:r>
              <a:rPr lang="es-PE" sz="3200" dirty="0"/>
              <a:t>fundamenta en la teoría crítica de fundamentación dialéctica y un fuerte compromiso por el cambio para transformar la realidad en un proceso histórico y contexto determinado. Es participativo, socio crítico y orientado a la acción y una validez consensuada. Mediante este paradigma se establece una relación dialéctica entre el sujeto de investigación y el objeto que se investiga donde el investigador ocupa una posición subjetiva para producir conocimientos desde la práctica, desde lo concreto para transformar la realidad utilizando la lógica dialéctica, priorizando la reflexión y la autocrítica.</a:t>
            </a:r>
            <a:endParaRPr lang="en-US" sz="3200" dirty="0"/>
          </a:p>
          <a:p>
            <a:endParaRPr lang="en-US" dirty="0"/>
          </a:p>
        </p:txBody>
      </p:sp>
      <p:sp>
        <p:nvSpPr>
          <p:cNvPr id="4" name="Título 1"/>
          <p:cNvSpPr txBox="1">
            <a:spLocks/>
          </p:cNvSpPr>
          <p:nvPr/>
        </p:nvSpPr>
        <p:spPr>
          <a:xfrm>
            <a:off x="717644" y="622702"/>
            <a:ext cx="10515600" cy="766005"/>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b="1" dirty="0" smtClean="0"/>
              <a:t>Fundamentos Pedagógicos</a:t>
            </a:r>
            <a:endParaRPr lang="en-US" dirty="0"/>
          </a:p>
        </p:txBody>
      </p:sp>
    </p:spTree>
    <p:extLst>
      <p:ext uri="{BB962C8B-B14F-4D97-AF65-F5344CB8AC3E}">
        <p14:creationId xmlns:p14="http://schemas.microsoft.com/office/powerpoint/2010/main" val="268019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31412"/>
          </a:xfrm>
        </p:spPr>
        <p:txBody>
          <a:bodyPr/>
          <a:lstStyle/>
          <a:p>
            <a:pPr lvl="0" algn="ctr"/>
            <a:r>
              <a:rPr lang="es-PE" b="1" dirty="0" err="1"/>
              <a:t>Conectivismo</a:t>
            </a:r>
            <a:r>
              <a:rPr lang="es-PE" b="1" dirty="0"/>
              <a:t>. </a:t>
            </a:r>
            <a:endParaRPr lang="en-US" dirty="0"/>
          </a:p>
        </p:txBody>
      </p:sp>
      <p:sp>
        <p:nvSpPr>
          <p:cNvPr id="3" name="Marcador de contenido 2"/>
          <p:cNvSpPr>
            <a:spLocks noGrp="1"/>
          </p:cNvSpPr>
          <p:nvPr>
            <p:ph idx="1"/>
          </p:nvPr>
        </p:nvSpPr>
        <p:spPr>
          <a:xfrm>
            <a:off x="838200" y="1470783"/>
            <a:ext cx="10515600" cy="4351338"/>
          </a:xfrm>
        </p:spPr>
        <p:txBody>
          <a:bodyPr/>
          <a:lstStyle/>
          <a:p>
            <a:pPr algn="just"/>
            <a:r>
              <a:rPr lang="es-PE" dirty="0" smtClean="0"/>
              <a:t>A </a:t>
            </a:r>
            <a:r>
              <a:rPr lang="es-PE" dirty="0"/>
              <a:t>nivel del personal docente se concibe al aprendizaje como un proceso continuo que ocurre en diferentes escenarios, incluyendo comunidades de práctica, redes personales y en el desempeño de tareas en el lugar de trabajo. Busca que las personas gestionen el conocimiento que reside en bases de datos, las cuales necesitan ser conectadas con las personas adecuadas, en el momento adecuado. El </a:t>
            </a:r>
            <a:r>
              <a:rPr lang="es-PE" dirty="0" err="1"/>
              <a:t>Conectivismo</a:t>
            </a:r>
            <a:r>
              <a:rPr lang="es-PE" dirty="0"/>
              <a:t> es la integración de los principios explorados por el caos, de la red, y la complejidad y las teorías de la auto-organización</a:t>
            </a:r>
            <a:endParaRPr lang="en-US" dirty="0"/>
          </a:p>
        </p:txBody>
      </p:sp>
    </p:spTree>
    <p:extLst>
      <p:ext uri="{BB962C8B-B14F-4D97-AF65-F5344CB8AC3E}">
        <p14:creationId xmlns:p14="http://schemas.microsoft.com/office/powerpoint/2010/main" val="1511623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67639"/>
          </a:xfrm>
        </p:spPr>
        <p:txBody>
          <a:bodyPr/>
          <a:lstStyle/>
          <a:p>
            <a:pPr lvl="0"/>
            <a:r>
              <a:rPr lang="es-PE" b="1" dirty="0"/>
              <a:t>Formación basada en </a:t>
            </a:r>
            <a:r>
              <a:rPr lang="es-PE" b="1" dirty="0" smtClean="0"/>
              <a:t>competencias</a:t>
            </a:r>
            <a:endParaRPr lang="en-US" dirty="0"/>
          </a:p>
        </p:txBody>
      </p:sp>
      <p:sp>
        <p:nvSpPr>
          <p:cNvPr id="3" name="Marcador de contenido 2"/>
          <p:cNvSpPr>
            <a:spLocks noGrp="1"/>
          </p:cNvSpPr>
          <p:nvPr>
            <p:ph idx="1"/>
          </p:nvPr>
        </p:nvSpPr>
        <p:spPr>
          <a:xfrm>
            <a:off x="838200" y="1293363"/>
            <a:ext cx="10515600" cy="4351338"/>
          </a:xfrm>
        </p:spPr>
        <p:txBody>
          <a:bodyPr>
            <a:normAutofit fontScale="92500" lnSpcReduction="10000"/>
          </a:bodyPr>
          <a:lstStyle/>
          <a:p>
            <a:pPr algn="just"/>
            <a:r>
              <a:rPr lang="es-PE" sz="4000" dirty="0" smtClean="0"/>
              <a:t>El </a:t>
            </a:r>
            <a:r>
              <a:rPr lang="es-PE" sz="4000" dirty="0"/>
              <a:t>concepto de competencias que se asume en esta propuesta es el que se señala en el Diseño Curricular Básico Nacional 2019 “la facultad que tiene la persona de actuar en situaciones complejas, movilizando y combinando reflexivamente distintas capacidades con el fin de lograr un propósito y generar respuestas pertinentes a problemas, así como de tomar decisiones que incorporen criterios éticos”.  </a:t>
            </a:r>
            <a:endParaRPr lang="en-US" sz="4000" dirty="0"/>
          </a:p>
          <a:p>
            <a:endParaRPr lang="en-US" dirty="0"/>
          </a:p>
        </p:txBody>
      </p:sp>
    </p:spTree>
    <p:extLst>
      <p:ext uri="{BB962C8B-B14F-4D97-AF65-F5344CB8AC3E}">
        <p14:creationId xmlns:p14="http://schemas.microsoft.com/office/powerpoint/2010/main" val="1268595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90218"/>
          </a:xfrm>
        </p:spPr>
        <p:txBody>
          <a:bodyPr>
            <a:normAutofit/>
          </a:bodyPr>
          <a:lstStyle/>
          <a:p>
            <a:pPr algn="ctr"/>
            <a:r>
              <a:rPr lang="es-PE" sz="3600" dirty="0"/>
              <a:t>Aprendizaje y enseñanza situada</a:t>
            </a:r>
            <a:endParaRPr lang="en-US" sz="3600" dirty="0"/>
          </a:p>
        </p:txBody>
      </p:sp>
      <p:sp>
        <p:nvSpPr>
          <p:cNvPr id="3" name="Marcador de contenido 2"/>
          <p:cNvSpPr>
            <a:spLocks noGrp="1"/>
          </p:cNvSpPr>
          <p:nvPr>
            <p:ph idx="1"/>
          </p:nvPr>
        </p:nvSpPr>
        <p:spPr>
          <a:xfrm>
            <a:off x="368490" y="955344"/>
            <a:ext cx="11409528" cy="5650172"/>
          </a:xfrm>
        </p:spPr>
        <p:txBody>
          <a:bodyPr>
            <a:normAutofit fontScale="55000" lnSpcReduction="20000"/>
          </a:bodyPr>
          <a:lstStyle/>
          <a:p>
            <a:pPr>
              <a:lnSpc>
                <a:spcPct val="120000"/>
              </a:lnSpc>
              <a:spcBef>
                <a:spcPts val="0"/>
              </a:spcBef>
              <a:spcAft>
                <a:spcPts val="600"/>
              </a:spcAft>
            </a:pPr>
            <a:r>
              <a:rPr lang="es-PE" sz="3800" dirty="0" smtClean="0"/>
              <a:t>El </a:t>
            </a:r>
            <a:r>
              <a:rPr lang="es-PE" sz="3800" dirty="0"/>
              <a:t>conocimiento siempre “es situado, es parte y producto de la actividad, el contexto y la cultura en que se desarrolla y utiliza” (Díaz, 2005, p. 19). </a:t>
            </a:r>
            <a:endParaRPr lang="es-PE" sz="3800" dirty="0" smtClean="0"/>
          </a:p>
          <a:p>
            <a:pPr>
              <a:lnSpc>
                <a:spcPct val="120000"/>
              </a:lnSpc>
              <a:spcBef>
                <a:spcPts val="0"/>
              </a:spcBef>
              <a:spcAft>
                <a:spcPts val="600"/>
              </a:spcAft>
            </a:pPr>
            <a:r>
              <a:rPr lang="es-PE" sz="3800" dirty="0" smtClean="0"/>
              <a:t>Los </a:t>
            </a:r>
            <a:r>
              <a:rPr lang="es-PE" sz="3800" dirty="0"/>
              <a:t>docentes </a:t>
            </a:r>
            <a:r>
              <a:rPr lang="es-PE" sz="3800" dirty="0" smtClean="0"/>
              <a:t>formadores desarrollan </a:t>
            </a:r>
            <a:r>
              <a:rPr lang="es-PE" sz="3800" dirty="0"/>
              <a:t>aprendizajes vinculando estrechamente con las situaciones, contextos y comunidades en donde se desenvuelven los estudiantes. (Lave &amp; </a:t>
            </a:r>
            <a:r>
              <a:rPr lang="es-PE" sz="3800" dirty="0" err="1"/>
              <a:t>Wenger</a:t>
            </a:r>
            <a:r>
              <a:rPr lang="es-PE" sz="3800" dirty="0"/>
              <a:t>, 1991).   </a:t>
            </a:r>
            <a:endParaRPr lang="en-US" sz="3800" dirty="0"/>
          </a:p>
          <a:p>
            <a:pPr>
              <a:lnSpc>
                <a:spcPct val="120000"/>
              </a:lnSpc>
              <a:spcBef>
                <a:spcPts val="0"/>
              </a:spcBef>
              <a:spcAft>
                <a:spcPts val="600"/>
              </a:spcAft>
            </a:pPr>
            <a:r>
              <a:rPr lang="es-PE" sz="3800" dirty="0"/>
              <a:t>Mediante este enfoque, se busca que los estudiantes de la </a:t>
            </a:r>
            <a:r>
              <a:rPr lang="es-PE" sz="3800" dirty="0" smtClean="0"/>
              <a:t>EESP GJSM:</a:t>
            </a:r>
            <a:endParaRPr lang="en-US" sz="3800" dirty="0"/>
          </a:p>
          <a:p>
            <a:pPr marL="450850" lvl="0" indent="-273050" algn="just">
              <a:lnSpc>
                <a:spcPct val="120000"/>
              </a:lnSpc>
              <a:spcBef>
                <a:spcPts val="0"/>
              </a:spcBef>
              <a:spcAft>
                <a:spcPts val="600"/>
              </a:spcAft>
              <a:buFont typeface="Wingdings" panose="05000000000000000000" pitchFamily="2" charset="2"/>
              <a:buChar char="ü"/>
            </a:pPr>
            <a:r>
              <a:rPr lang="es-PE" sz="3800" dirty="0"/>
              <a:t>Aprendan a enseñar en el contexto mismo de la práctica.</a:t>
            </a:r>
            <a:endParaRPr lang="en-US" sz="3800" dirty="0"/>
          </a:p>
          <a:p>
            <a:pPr marL="450850" lvl="0" indent="-273050" algn="just">
              <a:lnSpc>
                <a:spcPct val="120000"/>
              </a:lnSpc>
              <a:spcBef>
                <a:spcPts val="0"/>
              </a:spcBef>
              <a:spcAft>
                <a:spcPts val="600"/>
              </a:spcAft>
              <a:buFont typeface="Wingdings" panose="05000000000000000000" pitchFamily="2" charset="2"/>
              <a:buChar char="ü"/>
            </a:pPr>
            <a:r>
              <a:rPr lang="es-PE" sz="3800" dirty="0"/>
              <a:t>El aprendizaje siempre es social y se desarrolla en comunidades de práctica e investigación. </a:t>
            </a:r>
            <a:endParaRPr lang="en-US" sz="3800" dirty="0"/>
          </a:p>
          <a:p>
            <a:pPr marL="450850" lvl="0" indent="-273050" algn="just">
              <a:lnSpc>
                <a:spcPct val="120000"/>
              </a:lnSpc>
              <a:spcBef>
                <a:spcPts val="0"/>
              </a:spcBef>
              <a:spcAft>
                <a:spcPts val="600"/>
              </a:spcAft>
              <a:buFont typeface="Wingdings" panose="05000000000000000000" pitchFamily="2" charset="2"/>
              <a:buChar char="ü"/>
            </a:pPr>
            <a:r>
              <a:rPr lang="es-PE" sz="3800" dirty="0"/>
              <a:t>Socializan los productos y las evidencias de aprendizaje.  </a:t>
            </a:r>
            <a:endParaRPr lang="en-US" sz="3800" dirty="0"/>
          </a:p>
          <a:p>
            <a:pPr marL="450850" lvl="0" indent="-273050" algn="just">
              <a:lnSpc>
                <a:spcPct val="120000"/>
              </a:lnSpc>
              <a:spcBef>
                <a:spcPts val="0"/>
              </a:spcBef>
              <a:spcAft>
                <a:spcPts val="600"/>
              </a:spcAft>
              <a:buFont typeface="Wingdings" panose="05000000000000000000" pitchFamily="2" charset="2"/>
              <a:buChar char="ü"/>
            </a:pPr>
            <a:r>
              <a:rPr lang="es-PE" sz="3800" dirty="0"/>
              <a:t>Realizan debates e intercambio de experiencias a fin de promover la integración de distintos tipos de saberes o recursos, el desarrollo de procesos cognitivos complejos y el rol activo de los estudiantes en la construcción de sus aprendizajes. </a:t>
            </a:r>
            <a:endParaRPr lang="en-US" sz="3800" dirty="0"/>
          </a:p>
          <a:p>
            <a:pPr marL="450850" lvl="0" indent="-273050" algn="just">
              <a:lnSpc>
                <a:spcPct val="120000"/>
              </a:lnSpc>
              <a:spcBef>
                <a:spcPts val="0"/>
              </a:spcBef>
              <a:spcAft>
                <a:spcPts val="600"/>
              </a:spcAft>
              <a:buFont typeface="Wingdings" panose="05000000000000000000" pitchFamily="2" charset="2"/>
              <a:buChar char="ü"/>
            </a:pPr>
            <a:r>
              <a:rPr lang="es-PE" sz="3800" dirty="0"/>
              <a:t>Reflexionan permanentemente sobre su proceso de construcción de aprendizaje para dotar de sentido su experiencia en contexto. Estos contextos obedecen a situaciones de formación de tipo académico al inicio del proceso formativo y a situaciones cercanas al ejercicio profesional, posteriormente. </a:t>
            </a:r>
            <a:endParaRPr lang="en-US" sz="3800" dirty="0"/>
          </a:p>
          <a:p>
            <a:endParaRPr lang="en-US" dirty="0"/>
          </a:p>
        </p:txBody>
      </p:sp>
    </p:spTree>
    <p:extLst>
      <p:ext uri="{BB962C8B-B14F-4D97-AF65-F5344CB8AC3E}">
        <p14:creationId xmlns:p14="http://schemas.microsoft.com/office/powerpoint/2010/main" val="1629391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0625"/>
          <a:stretch/>
        </p:blipFill>
        <p:spPr>
          <a:xfrm>
            <a:off x="859809" y="1733266"/>
            <a:ext cx="9812739" cy="3903259"/>
          </a:xfrm>
          <a:prstGeom prst="rect">
            <a:avLst/>
          </a:prstGeom>
        </p:spPr>
      </p:pic>
      <p:sp>
        <p:nvSpPr>
          <p:cNvPr id="5" name="Rectángulo 4"/>
          <p:cNvSpPr/>
          <p:nvPr/>
        </p:nvSpPr>
        <p:spPr>
          <a:xfrm>
            <a:off x="1364776" y="5636525"/>
            <a:ext cx="7820167" cy="50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Ministerio de Educación. </a:t>
            </a:r>
            <a:r>
              <a:rPr lang="es-MX" dirty="0" err="1" smtClean="0"/>
              <a:t>Guia</a:t>
            </a:r>
            <a:r>
              <a:rPr lang="es-MX" dirty="0" smtClean="0"/>
              <a:t> de </a:t>
            </a:r>
            <a:r>
              <a:rPr lang="es-MX" dirty="0" err="1" smtClean="0"/>
              <a:t>Elaboracin</a:t>
            </a:r>
            <a:r>
              <a:rPr lang="es-MX" dirty="0" smtClean="0"/>
              <a:t> del PEI: </a:t>
            </a:r>
            <a:r>
              <a:rPr lang="es-MX" dirty="0" err="1" smtClean="0"/>
              <a:t>pp</a:t>
            </a:r>
            <a:r>
              <a:rPr lang="es-MX" dirty="0" smtClean="0"/>
              <a:t> 32</a:t>
            </a:r>
            <a:endParaRPr lang="en-US" dirty="0"/>
          </a:p>
        </p:txBody>
      </p:sp>
    </p:spTree>
    <p:extLst>
      <p:ext uri="{BB962C8B-B14F-4D97-AF65-F5344CB8AC3E}">
        <p14:creationId xmlns:p14="http://schemas.microsoft.com/office/powerpoint/2010/main" val="247240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45206" y="2610704"/>
            <a:ext cx="1678674" cy="914400"/>
          </a:xfrm>
          <a:prstGeom prst="rect">
            <a:avLst/>
          </a:prstGeom>
          <a:solidFill>
            <a:srgbClr val="00206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PE" sz="4800" dirty="0" smtClean="0">
                <a:solidFill>
                  <a:schemeClr val="bg1"/>
                </a:solidFill>
              </a:rPr>
              <a:t>PEI</a:t>
            </a:r>
            <a:endParaRPr lang="en-US" sz="4800" dirty="0">
              <a:solidFill>
                <a:schemeClr val="bg1"/>
              </a:solidFill>
            </a:endParaRPr>
          </a:p>
        </p:txBody>
      </p:sp>
      <p:sp>
        <p:nvSpPr>
          <p:cNvPr id="5" name="Rectángulo 4"/>
          <p:cNvSpPr/>
          <p:nvPr/>
        </p:nvSpPr>
        <p:spPr>
          <a:xfrm>
            <a:off x="2486168" y="1421641"/>
            <a:ext cx="167867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4800" dirty="0" smtClean="0"/>
              <a:t>PAT</a:t>
            </a:r>
            <a:endParaRPr lang="en-US" sz="4800" dirty="0"/>
          </a:p>
        </p:txBody>
      </p:sp>
      <p:sp>
        <p:nvSpPr>
          <p:cNvPr id="6" name="Rectángulo 5"/>
          <p:cNvSpPr/>
          <p:nvPr/>
        </p:nvSpPr>
        <p:spPr>
          <a:xfrm>
            <a:off x="8623111" y="1244220"/>
            <a:ext cx="167867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5400" dirty="0" smtClean="0"/>
              <a:t>PCI</a:t>
            </a:r>
            <a:endParaRPr lang="en-US" sz="5400" dirty="0"/>
          </a:p>
        </p:txBody>
      </p:sp>
      <p:sp>
        <p:nvSpPr>
          <p:cNvPr id="7" name="Rectángulo 6"/>
          <p:cNvSpPr/>
          <p:nvPr/>
        </p:nvSpPr>
        <p:spPr>
          <a:xfrm>
            <a:off x="8172734" y="3982872"/>
            <a:ext cx="167867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4800" dirty="0" smtClean="0"/>
              <a:t>MPI</a:t>
            </a:r>
            <a:endParaRPr lang="en-US" sz="4800" dirty="0"/>
          </a:p>
        </p:txBody>
      </p:sp>
      <p:sp>
        <p:nvSpPr>
          <p:cNvPr id="8" name="Rectángulo 7"/>
          <p:cNvSpPr/>
          <p:nvPr/>
        </p:nvSpPr>
        <p:spPr>
          <a:xfrm>
            <a:off x="2636292" y="3982872"/>
            <a:ext cx="167867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5400" dirty="0" smtClean="0"/>
              <a:t>RI</a:t>
            </a:r>
            <a:endParaRPr lang="en-US" sz="5400" dirty="0"/>
          </a:p>
        </p:txBody>
      </p:sp>
      <p:cxnSp>
        <p:nvCxnSpPr>
          <p:cNvPr id="11" name="Conector recto 10"/>
          <p:cNvCxnSpPr/>
          <p:nvPr/>
        </p:nvCxnSpPr>
        <p:spPr>
          <a:xfrm flipV="1">
            <a:off x="6823880" y="2006221"/>
            <a:ext cx="1951630" cy="941695"/>
          </a:xfrm>
          <a:prstGeom prst="line">
            <a:avLst/>
          </a:prstGeom>
        </p:spPr>
        <p:style>
          <a:lnRef idx="1">
            <a:schemeClr val="dk1"/>
          </a:lnRef>
          <a:fillRef idx="0">
            <a:schemeClr val="dk1"/>
          </a:fillRef>
          <a:effectRef idx="0">
            <a:schemeClr val="dk1"/>
          </a:effectRef>
          <a:fontRef idx="minor">
            <a:schemeClr val="tx1"/>
          </a:fontRef>
        </p:style>
      </p:cxnSp>
      <p:cxnSp>
        <p:nvCxnSpPr>
          <p:cNvPr id="12" name="Conector recto 11"/>
          <p:cNvCxnSpPr/>
          <p:nvPr/>
        </p:nvCxnSpPr>
        <p:spPr>
          <a:xfrm>
            <a:off x="6264322" y="3552399"/>
            <a:ext cx="1908412" cy="582873"/>
          </a:xfrm>
          <a:prstGeom prst="line">
            <a:avLst/>
          </a:prstGeom>
        </p:spPr>
        <p:style>
          <a:lnRef idx="1">
            <a:schemeClr val="dk1"/>
          </a:lnRef>
          <a:fillRef idx="0">
            <a:schemeClr val="dk1"/>
          </a:fillRef>
          <a:effectRef idx="0">
            <a:schemeClr val="dk1"/>
          </a:effectRef>
          <a:fontRef idx="minor">
            <a:schemeClr val="tx1"/>
          </a:fontRef>
        </p:style>
      </p:cxnSp>
      <p:cxnSp>
        <p:nvCxnSpPr>
          <p:cNvPr id="15" name="Conector recto 14"/>
          <p:cNvCxnSpPr>
            <a:stCxn id="4" idx="2"/>
          </p:cNvCxnSpPr>
          <p:nvPr/>
        </p:nvCxnSpPr>
        <p:spPr>
          <a:xfrm flipH="1">
            <a:off x="4314967" y="3525104"/>
            <a:ext cx="1669576" cy="666465"/>
          </a:xfrm>
          <a:prstGeom prst="line">
            <a:avLst/>
          </a:prstGeom>
        </p:spPr>
        <p:style>
          <a:lnRef idx="1">
            <a:schemeClr val="dk1"/>
          </a:lnRef>
          <a:fillRef idx="0">
            <a:schemeClr val="dk1"/>
          </a:fillRef>
          <a:effectRef idx="0">
            <a:schemeClr val="dk1"/>
          </a:effectRef>
          <a:fontRef idx="minor">
            <a:schemeClr val="tx1"/>
          </a:fontRef>
        </p:style>
      </p:cxnSp>
      <p:cxnSp>
        <p:nvCxnSpPr>
          <p:cNvPr id="18" name="Conector recto 17"/>
          <p:cNvCxnSpPr>
            <a:stCxn id="4" idx="0"/>
            <a:endCxn id="5" idx="3"/>
          </p:cNvCxnSpPr>
          <p:nvPr/>
        </p:nvCxnSpPr>
        <p:spPr>
          <a:xfrm flipH="1" flipV="1">
            <a:off x="4164842" y="1878841"/>
            <a:ext cx="1819701" cy="73186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8070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73206" y="1448724"/>
            <a:ext cx="5322627" cy="3942142"/>
          </a:xfrm>
          <a:prstGeom prst="rect">
            <a:avLst/>
          </a:prstGeom>
        </p:spPr>
      </p:pic>
      <p:sp>
        <p:nvSpPr>
          <p:cNvPr id="5" name="Rectángulo 4"/>
          <p:cNvSpPr/>
          <p:nvPr/>
        </p:nvSpPr>
        <p:spPr>
          <a:xfrm>
            <a:off x="1337480" y="914400"/>
            <a:ext cx="2088107" cy="5343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3600" dirty="0" smtClean="0"/>
              <a:t>PEI</a:t>
            </a:r>
            <a:endParaRPr lang="en-US" sz="3600" dirty="0"/>
          </a:p>
        </p:txBody>
      </p:sp>
      <p:sp>
        <p:nvSpPr>
          <p:cNvPr id="6" name="Rectángulo 5"/>
          <p:cNvSpPr/>
          <p:nvPr/>
        </p:nvSpPr>
        <p:spPr>
          <a:xfrm>
            <a:off x="8177283" y="3366671"/>
            <a:ext cx="2088107" cy="6650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4400" dirty="0" smtClean="0"/>
              <a:t>PCI</a:t>
            </a:r>
            <a:endParaRPr lang="en-US" sz="4400" dirty="0"/>
          </a:p>
        </p:txBody>
      </p:sp>
      <p:cxnSp>
        <p:nvCxnSpPr>
          <p:cNvPr id="8" name="Conector recto de flecha 7"/>
          <p:cNvCxnSpPr/>
          <p:nvPr/>
        </p:nvCxnSpPr>
        <p:spPr>
          <a:xfrm>
            <a:off x="4007892" y="3727900"/>
            <a:ext cx="416939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5895833" y="2047164"/>
            <a:ext cx="2729552" cy="1259421"/>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5281684" y="2726451"/>
            <a:ext cx="2895599" cy="693344"/>
          </a:xfrm>
          <a:prstGeom prst="straightConnector1">
            <a:avLst/>
          </a:prstGeom>
          <a:ln w="19050">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23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68740" y="116095"/>
            <a:ext cx="10768084" cy="6741905"/>
          </a:xfrm>
          <a:prstGeom prst="rect">
            <a:avLst/>
          </a:prstGeom>
        </p:spPr>
      </p:pic>
    </p:spTree>
    <p:extLst>
      <p:ext uri="{BB962C8B-B14F-4D97-AF65-F5344CB8AC3E}">
        <p14:creationId xmlns:p14="http://schemas.microsoft.com/office/powerpoint/2010/main" val="183085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06320"/>
            <a:ext cx="10515600" cy="631162"/>
          </a:xfrm>
        </p:spPr>
        <p:txBody>
          <a:bodyPr>
            <a:normAutofit fontScale="90000"/>
          </a:bodyPr>
          <a:lstStyle/>
          <a:p>
            <a:pPr lvl="2"/>
            <a:r>
              <a:rPr lang="es-ES" sz="4000" dirty="0" smtClean="0">
                <a:latin typeface="+mn-lt"/>
              </a:rPr>
              <a:t/>
            </a:r>
            <a:br>
              <a:rPr lang="es-ES" sz="4000" dirty="0" smtClean="0">
                <a:latin typeface="+mn-lt"/>
              </a:rPr>
            </a:br>
            <a:r>
              <a:rPr lang="es-ES" sz="4000" dirty="0" smtClean="0">
                <a:latin typeface="+mn-lt"/>
              </a:rPr>
              <a:t/>
            </a:r>
            <a:br>
              <a:rPr lang="es-ES" sz="4000" dirty="0" smtClean="0">
                <a:latin typeface="+mn-lt"/>
              </a:rPr>
            </a:br>
            <a:r>
              <a:rPr lang="es-ES" sz="4000" dirty="0" smtClean="0">
                <a:latin typeface="+mn-lt"/>
              </a:rPr>
              <a:t>¿Qué hicimos para establecer oferta docente? </a:t>
            </a:r>
            <a:r>
              <a:rPr lang="es-ES" sz="1800" dirty="0" smtClean="0"/>
              <a:t/>
            </a:r>
            <a:br>
              <a:rPr lang="es-ES" sz="1800" dirty="0" smtClean="0"/>
            </a:br>
            <a:r>
              <a:rPr lang="es-ES" dirty="0"/>
              <a:t/>
            </a:r>
            <a:br>
              <a:rPr lang="es-ES" dirty="0"/>
            </a:br>
            <a:r>
              <a:rPr lang="en-US" sz="2400" b="1" dirty="0"/>
              <a:t/>
            </a:r>
            <a:br>
              <a:rPr lang="en-US" sz="2400" b="1" dirty="0"/>
            </a:br>
            <a:r>
              <a:rPr lang="es-PE" sz="1800" dirty="0" smtClean="0"/>
              <a:t>.</a:t>
            </a:r>
            <a:r>
              <a:rPr lang="en-US" sz="2000" dirty="0"/>
              <a:t/>
            </a:r>
            <a:br>
              <a:rPr lang="en-US" sz="2000" dirty="0"/>
            </a:br>
            <a:endParaRPr lang="en-US" dirty="0"/>
          </a:p>
        </p:txBody>
      </p:sp>
      <p:sp>
        <p:nvSpPr>
          <p:cNvPr id="3" name="Marcador de contenido 2"/>
          <p:cNvSpPr>
            <a:spLocks noGrp="1"/>
          </p:cNvSpPr>
          <p:nvPr>
            <p:ph idx="1"/>
          </p:nvPr>
        </p:nvSpPr>
        <p:spPr>
          <a:xfrm>
            <a:off x="838200" y="1825624"/>
            <a:ext cx="10515600" cy="4220334"/>
          </a:xfrm>
        </p:spPr>
        <p:txBody>
          <a:bodyPr>
            <a:noAutofit/>
          </a:bodyPr>
          <a:lstStyle/>
          <a:p>
            <a:pPr marL="355600" indent="-355600" algn="just">
              <a:buFont typeface="Wingdings" panose="05000000000000000000" pitchFamily="2" charset="2"/>
              <a:buChar char="ü"/>
            </a:pPr>
            <a:r>
              <a:rPr lang="es-ES" sz="3600" dirty="0" smtClean="0"/>
              <a:t>Revisión en </a:t>
            </a:r>
            <a:r>
              <a:rPr lang="es-ES" sz="3600" dirty="0" err="1" smtClean="0"/>
              <a:t>Nexus</a:t>
            </a:r>
            <a:r>
              <a:rPr lang="es-ES" sz="3600" dirty="0" smtClean="0"/>
              <a:t> para determinación de Cantidad </a:t>
            </a:r>
            <a:r>
              <a:rPr lang="es-ES" sz="3600" dirty="0"/>
              <a:t>de docentes a jubilarse desde el año 2021 al 2026 en la Región San </a:t>
            </a:r>
            <a:r>
              <a:rPr lang="es-ES" sz="3600" dirty="0" smtClean="0"/>
              <a:t>Martín.</a:t>
            </a:r>
          </a:p>
          <a:p>
            <a:pPr marL="355600" indent="-355600" algn="just">
              <a:buFont typeface="Wingdings" panose="05000000000000000000" pitchFamily="2" charset="2"/>
              <a:buChar char="ü"/>
            </a:pPr>
            <a:r>
              <a:rPr lang="es-ES" sz="3600" dirty="0" smtClean="0"/>
              <a:t>Coordinación con UGEL para obtención del SIAGIE de total de estudiantes y la proyección del crecimiento poblacional en la educación básica.</a:t>
            </a:r>
          </a:p>
          <a:p>
            <a:pPr marL="355600" indent="-355600" algn="just">
              <a:buFont typeface="Wingdings" panose="05000000000000000000" pitchFamily="2" charset="2"/>
              <a:buChar char="ü"/>
            </a:pPr>
            <a:r>
              <a:rPr lang="es-ES" sz="3600" dirty="0" smtClean="0"/>
              <a:t>Reunió con grupos de interés</a:t>
            </a:r>
            <a:endParaRPr lang="en-US" sz="3600" dirty="0"/>
          </a:p>
        </p:txBody>
      </p:sp>
    </p:spTree>
    <p:extLst>
      <p:ext uri="{BB962C8B-B14F-4D97-AF65-F5344CB8AC3E}">
        <p14:creationId xmlns:p14="http://schemas.microsoft.com/office/powerpoint/2010/main" val="3162215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934700" cy="481541"/>
          </a:xfrm>
        </p:spPr>
        <p:txBody>
          <a:bodyPr>
            <a:normAutofit/>
          </a:bodyPr>
          <a:lstStyle/>
          <a:p>
            <a:pPr algn="ctr"/>
            <a:r>
              <a:rPr lang="es-MX" sz="2800" dirty="0" smtClean="0"/>
              <a:t>MATRIZ CBC III</a:t>
            </a:r>
            <a:endParaRPr lang="en-US" sz="28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992405894"/>
              </p:ext>
            </p:extLst>
          </p:nvPr>
        </p:nvGraphicFramePr>
        <p:xfrm>
          <a:off x="661018" y="1604258"/>
          <a:ext cx="10444130" cy="4269423"/>
        </p:xfrm>
        <a:graphic>
          <a:graphicData uri="http://schemas.openxmlformats.org/drawingml/2006/table">
            <a:tbl>
              <a:tblPr firstRow="1" firstCol="1" bandRow="1"/>
              <a:tblGrid>
                <a:gridCol w="1971694">
                  <a:extLst>
                    <a:ext uri="{9D8B030D-6E8A-4147-A177-3AD203B41FA5}">
                      <a16:colId xmlns:a16="http://schemas.microsoft.com/office/drawing/2014/main" val="4276543975"/>
                    </a:ext>
                  </a:extLst>
                </a:gridCol>
                <a:gridCol w="2610841">
                  <a:extLst>
                    <a:ext uri="{9D8B030D-6E8A-4147-A177-3AD203B41FA5}">
                      <a16:colId xmlns:a16="http://schemas.microsoft.com/office/drawing/2014/main" val="1415754422"/>
                    </a:ext>
                  </a:extLst>
                </a:gridCol>
                <a:gridCol w="4556174">
                  <a:extLst>
                    <a:ext uri="{9D8B030D-6E8A-4147-A177-3AD203B41FA5}">
                      <a16:colId xmlns:a16="http://schemas.microsoft.com/office/drawing/2014/main" val="1246968794"/>
                    </a:ext>
                  </a:extLst>
                </a:gridCol>
                <a:gridCol w="1305421">
                  <a:extLst>
                    <a:ext uri="{9D8B030D-6E8A-4147-A177-3AD203B41FA5}">
                      <a16:colId xmlns:a16="http://schemas.microsoft.com/office/drawing/2014/main" val="557560701"/>
                    </a:ext>
                  </a:extLst>
                </a:gridCol>
              </a:tblGrid>
              <a:tr h="374769">
                <a:tc>
                  <a:txBody>
                    <a:bodyPr/>
                    <a:lstStyle/>
                    <a:p>
                      <a:pPr marL="95250" indent="-95250" algn="ctr">
                        <a:lnSpc>
                          <a:spcPct val="103000"/>
                        </a:lnSpc>
                        <a:spcAft>
                          <a:spcPts val="0"/>
                        </a:spcAft>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INDICADOR</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82550" algn="ctr">
                        <a:lnSpc>
                          <a:spcPct val="103000"/>
                        </a:lnSpc>
                        <a:spcAft>
                          <a:spcPts val="0"/>
                        </a:spcAft>
                        <a:tabLst>
                          <a:tab pos="0" algn="l"/>
                        </a:tabLst>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MEDIO DE VERIFICACIÓN</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3000"/>
                        </a:lnSpc>
                        <a:spcAft>
                          <a:spcPts val="0"/>
                        </a:spcAft>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CRITERIO DE CUMLIMIENTO</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3000"/>
                        </a:lnSpc>
                        <a:spcBef>
                          <a:spcPts val="0"/>
                        </a:spcBef>
                        <a:spcAft>
                          <a:spcPts val="0"/>
                        </a:spcAft>
                        <a:buClrTx/>
                        <a:buSzTx/>
                        <a:buFontTx/>
                        <a:buNone/>
                        <a:tabLst/>
                        <a:defRPr/>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TAREAS</a:t>
                      </a:r>
                      <a:endParaRPr lang="en-US"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indent="0" algn="ctr">
                        <a:lnSpc>
                          <a:spcPct val="103000"/>
                        </a:lnSpc>
                        <a:spcAft>
                          <a:spcPts val="0"/>
                        </a:spcAft>
                      </a:pP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0097433"/>
                  </a:ext>
                </a:extLst>
              </a:tr>
              <a:tr h="0">
                <a:tc>
                  <a:txBody>
                    <a:bodyPr/>
                    <a:lstStyle/>
                    <a:p>
                      <a:pPr marL="95250" indent="-95250" algn="l">
                        <a:lnSpc>
                          <a:spcPct val="103000"/>
                        </a:lnSpc>
                        <a:spcAft>
                          <a:spcPts val="0"/>
                        </a:spcAft>
                      </a:pPr>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3.1.1 La institución cuenta y gestiona información estadística sobre sus procesos de matrícula, según sus modalidades de ingreso y modalidades de servicio educativo (presencial, semipresencial, y/o a distancia), así como de segundas especialidades. </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82550" algn="just">
                        <a:lnSpc>
                          <a:spcPct val="103000"/>
                        </a:lnSpc>
                        <a:spcAft>
                          <a:spcPts val="0"/>
                        </a:spcAft>
                        <a:tabLst>
                          <a:tab pos="0" algn="l"/>
                        </a:tabLst>
                      </a:pPr>
                      <a:r>
                        <a:rPr lang="es-P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MV 27:</a:t>
                      </a:r>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Formato N°4, en el que se declara el registro de información desagregada de los estudiantes matriculados en la institución de los dos (2) últimos años. </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3000"/>
                        </a:lnSpc>
                        <a:spcAft>
                          <a:spcPts val="0"/>
                        </a:spcAft>
                      </a:pPr>
                      <a:r>
                        <a:rPr lang="es-P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 27.1:</a:t>
                      </a:r>
                      <a:r>
                        <a:rPr lang="es-P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Mediante el uso del Formato N° 4, la institución declara haber registrado información desagregada en el Sistema de Información Académica (SIA) respecto de los estudiantes matriculados en la institución en los dos (2) últimos años, precisando la fecha de ingreso de cada estudiante por cada carrera y/o programa de estudios. La información registrada debe estar actualizada al último semestre vigente</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3000"/>
                        </a:lnSpc>
                        <a:spcAft>
                          <a:spcPts val="0"/>
                        </a:spcAft>
                      </a:pP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1878344"/>
                  </a:ext>
                </a:extLst>
              </a:tr>
            </a:tbl>
          </a:graphicData>
        </a:graphic>
      </p:graphicFrame>
      <p:sp>
        <p:nvSpPr>
          <p:cNvPr id="7" name="Rectángulo 6"/>
          <p:cNvSpPr/>
          <p:nvPr/>
        </p:nvSpPr>
        <p:spPr>
          <a:xfrm>
            <a:off x="1378424" y="5936776"/>
            <a:ext cx="8461612" cy="6687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Subir a la plataforma el formato N° 4 Declaración Jurada</a:t>
            </a:r>
            <a:endParaRPr lang="en-US" dirty="0"/>
          </a:p>
        </p:txBody>
      </p:sp>
      <p:sp>
        <p:nvSpPr>
          <p:cNvPr id="8" name="Rectángulo 7"/>
          <p:cNvSpPr/>
          <p:nvPr/>
        </p:nvSpPr>
        <p:spPr>
          <a:xfrm>
            <a:off x="661019" y="1012405"/>
            <a:ext cx="7532831" cy="369332"/>
          </a:xfrm>
          <a:prstGeom prst="rect">
            <a:avLst/>
          </a:prstGeom>
        </p:spPr>
        <p:txBody>
          <a:bodyPr wrap="none">
            <a:spAutoFit/>
          </a:bodyPr>
          <a:lstStyle/>
          <a:p>
            <a:r>
              <a:rPr lang="es-PE" dirty="0" smtClean="0">
                <a:latin typeface="Arial" panose="020B0604020202020204" pitchFamily="34" charset="0"/>
                <a:ea typeface="Times New Roman" panose="02020603050405020304" pitchFamily="18" charset="0"/>
              </a:rPr>
              <a:t>Componente. 3.1 </a:t>
            </a:r>
            <a:r>
              <a:rPr lang="es-PE" dirty="0">
                <a:latin typeface="Arial" panose="020B0604020202020204" pitchFamily="34" charset="0"/>
                <a:ea typeface="Times New Roman" panose="02020603050405020304" pitchFamily="18" charset="0"/>
              </a:rPr>
              <a:t>Formación académica o profesional de los estudiantes</a:t>
            </a:r>
            <a:endParaRPr lang="en-US" dirty="0"/>
          </a:p>
        </p:txBody>
      </p:sp>
      <p:sp>
        <p:nvSpPr>
          <p:cNvPr id="9" name="Rectángulo 8"/>
          <p:cNvSpPr/>
          <p:nvPr/>
        </p:nvSpPr>
        <p:spPr>
          <a:xfrm>
            <a:off x="8349521" y="1012405"/>
            <a:ext cx="2981029" cy="338554"/>
          </a:xfrm>
          <a:prstGeom prst="rect">
            <a:avLst/>
          </a:prstGeom>
          <a:solidFill>
            <a:srgbClr val="FFFF00"/>
          </a:solidFill>
        </p:spPr>
        <p:txBody>
          <a:bodyPr wrap="square">
            <a:spAutoFit/>
          </a:bodyPr>
          <a:lstStyle/>
          <a:p>
            <a:r>
              <a:rPr lang="es-MX" sz="1600" dirty="0" smtClean="0"/>
              <a:t>DG y Unidad Académica</a:t>
            </a:r>
            <a:endParaRPr lang="en-US" sz="1600" dirty="0"/>
          </a:p>
        </p:txBody>
      </p:sp>
    </p:spTree>
    <p:extLst>
      <p:ext uri="{BB962C8B-B14F-4D97-AF65-F5344CB8AC3E}">
        <p14:creationId xmlns:p14="http://schemas.microsoft.com/office/powerpoint/2010/main" val="1518056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08581"/>
          </a:xfrm>
        </p:spPr>
        <p:style>
          <a:lnRef idx="2">
            <a:schemeClr val="accent1"/>
          </a:lnRef>
          <a:fillRef idx="1">
            <a:schemeClr val="lt1"/>
          </a:fillRef>
          <a:effectRef idx="0">
            <a:schemeClr val="accent1"/>
          </a:effectRef>
          <a:fontRef idx="minor">
            <a:schemeClr val="dk1"/>
          </a:fontRef>
        </p:style>
        <p:txBody>
          <a:bodyPr/>
          <a:lstStyle/>
          <a:p>
            <a:pPr algn="ctr"/>
            <a:r>
              <a:rPr lang="es-MX" dirty="0" smtClean="0"/>
              <a:t>¿Qué y cómo hicimos? </a:t>
            </a:r>
            <a:endParaRPr lang="en-US" dirty="0"/>
          </a:p>
        </p:txBody>
      </p:sp>
      <p:sp>
        <p:nvSpPr>
          <p:cNvPr id="3" name="Marcador de contenido 2"/>
          <p:cNvSpPr>
            <a:spLocks noGrp="1"/>
          </p:cNvSpPr>
          <p:nvPr>
            <p:ph idx="1"/>
          </p:nvPr>
        </p:nvSpPr>
        <p:spPr>
          <a:xfrm>
            <a:off x="838200" y="1173706"/>
            <a:ext cx="10515600" cy="5090615"/>
          </a:xfrm>
        </p:spPr>
        <p:style>
          <a:lnRef idx="2">
            <a:schemeClr val="dk1"/>
          </a:lnRef>
          <a:fillRef idx="1">
            <a:schemeClr val="lt1"/>
          </a:fillRef>
          <a:effectRef idx="0">
            <a:schemeClr val="dk1"/>
          </a:effectRef>
          <a:fontRef idx="minor">
            <a:schemeClr val="dk1"/>
          </a:fontRef>
        </p:style>
        <p:txBody>
          <a:bodyPr>
            <a:normAutofit/>
          </a:bodyPr>
          <a:lstStyle/>
          <a:p>
            <a:r>
              <a:rPr lang="es-MX" dirty="0" smtClean="0"/>
              <a:t>Al 90% de los estudiantes se les llamó al celular en el periodo del 22 al 30 de marzo 2020 para soporte socioemocional y para asegurarnos que continuará sus estudios.</a:t>
            </a:r>
          </a:p>
          <a:p>
            <a:pPr algn="just"/>
            <a:r>
              <a:rPr lang="es-MX" dirty="0" smtClean="0"/>
              <a:t>Durante el año 2020 hicimos matrícula automática a todos los estudiantes.</a:t>
            </a:r>
          </a:p>
          <a:p>
            <a:r>
              <a:rPr lang="es-MX" dirty="0" smtClean="0"/>
              <a:t>Reducción del costo de matrícula.</a:t>
            </a:r>
          </a:p>
          <a:p>
            <a:pPr algn="just"/>
            <a:r>
              <a:rPr lang="es-MX" dirty="0" smtClean="0"/>
              <a:t>Envío de correos electrónicos al responsable de SIA sobre las deficiencias de este sistema. Presentación de oficio remitiendo el informe a DIFOID reportando las deficiencias del SIA.</a:t>
            </a:r>
          </a:p>
          <a:p>
            <a:r>
              <a:rPr lang="es-MX" dirty="0" smtClean="0"/>
              <a:t>Personal administrativo vía celular solicitó a cada estudiante los datos para elaborar la ficha socioeconómica. </a:t>
            </a:r>
          </a:p>
          <a:p>
            <a:endParaRPr lang="en-US" dirty="0"/>
          </a:p>
        </p:txBody>
      </p:sp>
      <p:sp>
        <p:nvSpPr>
          <p:cNvPr id="4" name="Rectángulo 3"/>
          <p:cNvSpPr/>
          <p:nvPr/>
        </p:nvSpPr>
        <p:spPr>
          <a:xfrm>
            <a:off x="6469039" y="656457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7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331992536"/>
              </p:ext>
            </p:extLst>
          </p:nvPr>
        </p:nvGraphicFramePr>
        <p:xfrm>
          <a:off x="464024" y="408397"/>
          <a:ext cx="10809026" cy="6253037"/>
        </p:xfrm>
        <a:graphic>
          <a:graphicData uri="http://schemas.openxmlformats.org/drawingml/2006/table">
            <a:tbl>
              <a:tblPr firstRow="1" firstCol="1" bandRow="1"/>
              <a:tblGrid>
                <a:gridCol w="2361063">
                  <a:extLst>
                    <a:ext uri="{9D8B030D-6E8A-4147-A177-3AD203B41FA5}">
                      <a16:colId xmlns:a16="http://schemas.microsoft.com/office/drawing/2014/main" val="3578611826"/>
                    </a:ext>
                  </a:extLst>
                </a:gridCol>
                <a:gridCol w="1856095">
                  <a:extLst>
                    <a:ext uri="{9D8B030D-6E8A-4147-A177-3AD203B41FA5}">
                      <a16:colId xmlns:a16="http://schemas.microsoft.com/office/drawing/2014/main" val="2478485305"/>
                    </a:ext>
                  </a:extLst>
                </a:gridCol>
                <a:gridCol w="5362684">
                  <a:extLst>
                    <a:ext uri="{9D8B030D-6E8A-4147-A177-3AD203B41FA5}">
                      <a16:colId xmlns:a16="http://schemas.microsoft.com/office/drawing/2014/main" val="388046790"/>
                    </a:ext>
                  </a:extLst>
                </a:gridCol>
                <a:gridCol w="1229184">
                  <a:extLst>
                    <a:ext uri="{9D8B030D-6E8A-4147-A177-3AD203B41FA5}">
                      <a16:colId xmlns:a16="http://schemas.microsoft.com/office/drawing/2014/main" val="1279456415"/>
                    </a:ext>
                  </a:extLst>
                </a:gridCol>
              </a:tblGrid>
              <a:tr h="601537">
                <a:tc>
                  <a:txBody>
                    <a:bodyPr/>
                    <a:lstStyle/>
                    <a:p>
                      <a:pPr marL="95250" indent="-95250" algn="ctr">
                        <a:lnSpc>
                          <a:spcPct val="103000"/>
                        </a:lnSpc>
                        <a:spcAft>
                          <a:spcPts val="1200"/>
                        </a:spcAft>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INDICADOR</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just">
                        <a:lnSpc>
                          <a:spcPct val="103000"/>
                        </a:lnSpc>
                        <a:spcAft>
                          <a:spcPts val="0"/>
                        </a:spcAft>
                        <a:tabLst>
                          <a:tab pos="0" algn="l"/>
                        </a:tabLst>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MEDIO VERDIFCACIÓN</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ctr">
                        <a:lnSpc>
                          <a:spcPct val="103000"/>
                        </a:lnSpc>
                        <a:spcAft>
                          <a:spcPts val="0"/>
                        </a:spcAft>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CRITERIO DE CUMPLIMIENTO</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just">
                        <a:lnSpc>
                          <a:spcPct val="103000"/>
                        </a:lnSpc>
                        <a:spcAft>
                          <a:spcPts val="0"/>
                        </a:spcAft>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TAREAS</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877827"/>
                  </a:ext>
                </a:extLst>
              </a:tr>
              <a:tr h="4351338">
                <a:tc>
                  <a:txBody>
                    <a:bodyPr/>
                    <a:lstStyle/>
                    <a:p>
                      <a:pPr marL="95250" indent="-95250" algn="l">
                        <a:lnSpc>
                          <a:spcPct val="103000"/>
                        </a:lnSpc>
                        <a:spcAft>
                          <a:spcPts val="1200"/>
                        </a:spcAft>
                      </a:pP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3.1.2 La institución cuenta con instrumentos curriculares alineados a su propuesta de gestión pedagógica, que definen el proceso formativo de los estudiantes por modalidades de servicio educativo que brinda la institución, incluyendo segundas especialidades y estudios de formación continua.</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just">
                        <a:lnSpc>
                          <a:spcPct val="103000"/>
                        </a:lnSpc>
                        <a:spcAft>
                          <a:spcPts val="0"/>
                        </a:spcAft>
                        <a:tabLst>
                          <a:tab pos="0" algn="l"/>
                        </a:tabLst>
                      </a:pPr>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MV 28</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Versión digital en formato PDF del Proyecto Curricular Institucional (PCI) vigente, que contenga la propuesta pedagógica de la institución (programas de estudios y de segunda especialidad, programas semipresenciales y/o a distancia, según corresponda).</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just">
                        <a:lnSpc>
                          <a:spcPct val="103000"/>
                        </a:lnSpc>
                        <a:spcAft>
                          <a:spcPts val="0"/>
                        </a:spcAft>
                      </a:pPr>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 28.1:</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El PCI debe contener  como mínimo: (i) datos generales de la institución, (ii) objetivos del PCI, (iii) caracterización de los estudiantes, (iv) modelo pedagógico articulado al PEI, (v) programas de estudios y/o carreras profesionales, (vi) orientaciones para la Formación Académica de FID, (vii) orientaciones para la práctica </a:t>
                      </a:r>
                      <a:r>
                        <a:rPr lang="es-PE"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preprofesional</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(viii) orientaciones para el desarrollo personal de los estudiantes, (ix) orientaciones para el desarrollo de la investigación para los estudiantes de FID, (x) orientaciones para el desarrollo profesional de docentes formadores y (xi) orientaciones para la implementación de la formación continua y/o segunda especialidad y/o profesionalización docente, esta última es condicional solo para las EESP que proyecten brindar el servicio educativo</a:t>
                      </a:r>
                      <a:r>
                        <a:rPr lang="es-PE" sz="1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just">
                        <a:lnSpc>
                          <a:spcPct val="103000"/>
                        </a:lnSpc>
                        <a:spcAft>
                          <a:spcPts val="0"/>
                        </a:spcAft>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82648"/>
                  </a:ext>
                </a:extLst>
              </a:tr>
            </a:tbl>
          </a:graphicData>
        </a:graphic>
      </p:graphicFrame>
    </p:spTree>
    <p:extLst>
      <p:ext uri="{BB962C8B-B14F-4D97-AF65-F5344CB8AC3E}">
        <p14:creationId xmlns:p14="http://schemas.microsoft.com/office/powerpoint/2010/main" val="2109922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829275791"/>
              </p:ext>
            </p:extLst>
          </p:nvPr>
        </p:nvGraphicFramePr>
        <p:xfrm>
          <a:off x="450377" y="696035"/>
          <a:ext cx="11109278" cy="6005017"/>
        </p:xfrm>
        <a:graphic>
          <a:graphicData uri="http://schemas.openxmlformats.org/drawingml/2006/table">
            <a:tbl>
              <a:tblPr firstRow="1" firstCol="1" bandRow="1"/>
              <a:tblGrid>
                <a:gridCol w="2700797">
                  <a:extLst>
                    <a:ext uri="{9D8B030D-6E8A-4147-A177-3AD203B41FA5}">
                      <a16:colId xmlns:a16="http://schemas.microsoft.com/office/drawing/2014/main" val="3578611826"/>
                    </a:ext>
                  </a:extLst>
                </a:gridCol>
                <a:gridCol w="3072205">
                  <a:extLst>
                    <a:ext uri="{9D8B030D-6E8A-4147-A177-3AD203B41FA5}">
                      <a16:colId xmlns:a16="http://schemas.microsoft.com/office/drawing/2014/main" val="2478485305"/>
                    </a:ext>
                  </a:extLst>
                </a:gridCol>
                <a:gridCol w="3821373">
                  <a:extLst>
                    <a:ext uri="{9D8B030D-6E8A-4147-A177-3AD203B41FA5}">
                      <a16:colId xmlns:a16="http://schemas.microsoft.com/office/drawing/2014/main" val="388046790"/>
                    </a:ext>
                  </a:extLst>
                </a:gridCol>
                <a:gridCol w="1514903">
                  <a:extLst>
                    <a:ext uri="{9D8B030D-6E8A-4147-A177-3AD203B41FA5}">
                      <a16:colId xmlns:a16="http://schemas.microsoft.com/office/drawing/2014/main" val="388130825"/>
                    </a:ext>
                  </a:extLst>
                </a:gridCol>
              </a:tblGrid>
              <a:tr h="409434">
                <a:tc>
                  <a:txBody>
                    <a:bodyPr/>
                    <a:lstStyle/>
                    <a:p>
                      <a:pPr marL="95250" indent="-95250" algn="ctr">
                        <a:lnSpc>
                          <a:spcPct val="103000"/>
                        </a:lnSpc>
                        <a:spcAft>
                          <a:spcPts val="1200"/>
                        </a:spcAft>
                      </a:pPr>
                      <a:r>
                        <a:rPr lang="es-MX" sz="18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INDICADOR</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ctr">
                        <a:lnSpc>
                          <a:spcPct val="103000"/>
                        </a:lnSpc>
                        <a:spcAft>
                          <a:spcPts val="0"/>
                        </a:spcAft>
                        <a:tabLst>
                          <a:tab pos="0" algn="l"/>
                        </a:tabLst>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MEDIO VERDIFICACIÓN</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ctr">
                        <a:lnSpc>
                          <a:spcPct val="103000"/>
                        </a:lnSpc>
                        <a:spcAft>
                          <a:spcPts val="0"/>
                        </a:spcAft>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CRITERIO DE CUMPLIMIENTO</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ctr">
                        <a:lnSpc>
                          <a:spcPct val="103000"/>
                        </a:lnSpc>
                        <a:spcAft>
                          <a:spcPts val="0"/>
                        </a:spcAft>
                      </a:pPr>
                      <a:r>
                        <a:rPr lang="es-MX" sz="18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TAREAS</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109980"/>
                  </a:ext>
                </a:extLst>
              </a:tr>
              <a:tr h="5595583">
                <a:tc>
                  <a:txBody>
                    <a:bodyPr/>
                    <a:lstStyle/>
                    <a:p>
                      <a:pPr marL="95250" indent="-95250" algn="l">
                        <a:lnSpc>
                          <a:spcPct val="103000"/>
                        </a:lnSpc>
                        <a:spcAft>
                          <a:spcPts val="1200"/>
                        </a:spcAft>
                      </a:pP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3.1.2 La institución cuenta con instrumentos curriculares alineados a su propuesta de gestión pedagógica, que definen el proceso formativo de los estudiantes por modalidades de servicio educativo que brinda la institución, incluyendo segundas especialidades y estudios de formación continua.</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just">
                        <a:lnSpc>
                          <a:spcPct val="103000"/>
                        </a:lnSpc>
                        <a:spcAft>
                          <a:spcPts val="0"/>
                        </a:spcAft>
                        <a:tabLst>
                          <a:tab pos="0" algn="l"/>
                        </a:tabLst>
                      </a:pPr>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MV 28</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Versión digital en formato PDF del Proyecto Curricular Institucional (PCI) vigente, que contenga la propuesta pedagógica de la institución (programas de estudios y de segunda especialidad, programas semipresenciales y/o a distancia, según corresponda).</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just">
                        <a:lnSpc>
                          <a:spcPct val="103000"/>
                        </a:lnSpc>
                        <a:spcAft>
                          <a:spcPts val="0"/>
                        </a:spcAft>
                      </a:pPr>
                      <a:r>
                        <a:rPr lang="es-PE" sz="18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 </a:t>
                      </a:r>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28.2:</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Para programas de estudios con modalidades del servicio educativo semipresencial y/o a distancia, el PCI precisa la modalidad de servicio educativo de los programas de estudios que oferta y explicita cómo se gestionan los entornos virtuales de aprendizaje para su desarrollo, así como el acompañamiento pedagógico a los estudiantes, orientaciones para el uso de los entornos virtuales de aprendizaje para los docentes y estudiantes, así como la descripción de los recursos, aplicaciones, entre otros empleados en el proceso formativo, según corresponda</a:t>
                      </a:r>
                      <a:r>
                        <a:rPr lang="es-PE" sz="1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0" algn="just">
                        <a:lnSpc>
                          <a:spcPct val="103000"/>
                        </a:lnSpc>
                        <a:spcAft>
                          <a:spcPts val="0"/>
                        </a:spcAft>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82648"/>
                  </a:ext>
                </a:extLst>
              </a:tr>
            </a:tbl>
          </a:graphicData>
        </a:graphic>
      </p:graphicFrame>
    </p:spTree>
    <p:extLst>
      <p:ext uri="{BB962C8B-B14F-4D97-AF65-F5344CB8AC3E}">
        <p14:creationId xmlns:p14="http://schemas.microsoft.com/office/powerpoint/2010/main" val="873789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427071170"/>
              </p:ext>
            </p:extLst>
          </p:nvPr>
        </p:nvGraphicFramePr>
        <p:xfrm>
          <a:off x="504965" y="572169"/>
          <a:ext cx="11069413" cy="5023104"/>
        </p:xfrm>
        <a:graphic>
          <a:graphicData uri="http://schemas.openxmlformats.org/drawingml/2006/table">
            <a:tbl>
              <a:tblPr firstRow="1" firstCol="1" bandRow="1"/>
              <a:tblGrid>
                <a:gridCol w="2995409">
                  <a:extLst>
                    <a:ext uri="{9D8B030D-6E8A-4147-A177-3AD203B41FA5}">
                      <a16:colId xmlns:a16="http://schemas.microsoft.com/office/drawing/2014/main" val="3578611826"/>
                    </a:ext>
                  </a:extLst>
                </a:gridCol>
                <a:gridCol w="3288265">
                  <a:extLst>
                    <a:ext uri="{9D8B030D-6E8A-4147-A177-3AD203B41FA5}">
                      <a16:colId xmlns:a16="http://schemas.microsoft.com/office/drawing/2014/main" val="2478485305"/>
                    </a:ext>
                  </a:extLst>
                </a:gridCol>
                <a:gridCol w="3560015">
                  <a:extLst>
                    <a:ext uri="{9D8B030D-6E8A-4147-A177-3AD203B41FA5}">
                      <a16:colId xmlns:a16="http://schemas.microsoft.com/office/drawing/2014/main" val="388046790"/>
                    </a:ext>
                  </a:extLst>
                </a:gridCol>
                <a:gridCol w="1225724">
                  <a:extLst>
                    <a:ext uri="{9D8B030D-6E8A-4147-A177-3AD203B41FA5}">
                      <a16:colId xmlns:a16="http://schemas.microsoft.com/office/drawing/2014/main" val="3325200287"/>
                    </a:ext>
                  </a:extLst>
                </a:gridCol>
              </a:tblGrid>
              <a:tr h="478708">
                <a:tc>
                  <a:txBody>
                    <a:bodyPr/>
                    <a:lstStyle/>
                    <a:p>
                      <a:pPr marL="95250" indent="-95250" algn="ctr">
                        <a:lnSpc>
                          <a:spcPct val="103000"/>
                        </a:lnSpc>
                        <a:spcAft>
                          <a:spcPts val="0"/>
                        </a:spcAft>
                      </a:pPr>
                      <a:r>
                        <a:rPr lang="es-MX"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INDICADOR</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5250" indent="82550" algn="ctr">
                        <a:lnSpc>
                          <a:spcPct val="103000"/>
                        </a:lnSpc>
                        <a:spcAft>
                          <a:spcPts val="0"/>
                        </a:spcAft>
                        <a:tabLst>
                          <a:tab pos="0" algn="l"/>
                        </a:tabLst>
                      </a:pPr>
                      <a:r>
                        <a:rPr lang="es-MX"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MEDIO DE VERIFICACIÓN</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03000"/>
                        </a:lnSpc>
                        <a:spcAft>
                          <a:spcPts val="0"/>
                        </a:spcAft>
                      </a:pPr>
                      <a:r>
                        <a:rPr lang="es-MX"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CRITERIO DE CUMLIMIENTO</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lnSpc>
                          <a:spcPct val="103000"/>
                        </a:lnSpc>
                        <a:spcAft>
                          <a:spcPts val="0"/>
                        </a:spcAft>
                      </a:pPr>
                      <a:r>
                        <a:rPr lang="es-MX"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TAREAS</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426054"/>
                  </a:ext>
                </a:extLst>
              </a:tr>
              <a:tr h="4351338">
                <a:tc>
                  <a:txBody>
                    <a:bodyPr/>
                    <a:lstStyle/>
                    <a:p>
                      <a:pPr marL="95250" indent="-95250" algn="l">
                        <a:lnSpc>
                          <a:spcPct val="103000"/>
                        </a:lnSpc>
                        <a:spcAft>
                          <a:spcPts val="1200"/>
                        </a:spcAft>
                      </a:pPr>
                      <a:r>
                        <a:rPr lang="es-P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3.1.2 La institución cuenta con instrumentos curriculares alineados a su propuesta de gestión pedagógica, que definen el proceso formativo de los estudiantes por modalidades de servicio educativo que brinda la institución, incluyendo segundas especialidades y estudios de formación continua.</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5250" indent="0" algn="just">
                        <a:lnSpc>
                          <a:spcPct val="103000"/>
                        </a:lnSpc>
                        <a:spcAft>
                          <a:spcPts val="0"/>
                        </a:spcAft>
                        <a:tabLst>
                          <a:tab pos="0" algn="l"/>
                        </a:tabLst>
                      </a:pPr>
                      <a:r>
                        <a:rPr lang="es-PE"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MV 28</a:t>
                      </a:r>
                      <a:r>
                        <a:rPr lang="es-P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Versión digital en formato PDF del Proyecto Curricular Institucional (PCI) vigente, que contenga la propuesta pedagógica de la institución (programas de estudios y de segunda especialidad, programas semipresenciales y/o a distancia, según corresponda).</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5250" indent="0" algn="just">
                        <a:lnSpc>
                          <a:spcPct val="103000"/>
                        </a:lnSpc>
                        <a:spcAft>
                          <a:spcPts val="0"/>
                        </a:spcAft>
                      </a:pPr>
                      <a:r>
                        <a:rPr lang="es-PE" sz="2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 </a:t>
                      </a:r>
                      <a:r>
                        <a:rPr lang="es-PE"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28.3:</a:t>
                      </a:r>
                      <a:r>
                        <a:rPr lang="es-P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Para programas de estudios con modalidad del servicio educativo semipresencial y/o a distancia, además, el PCI describirá mecanismos e instrumentos para el desarrollo de la práctica </a:t>
                      </a:r>
                      <a:r>
                        <a:rPr lang="es-PE" sz="2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preprofesional</a:t>
                      </a:r>
                      <a:r>
                        <a:rPr lang="es-P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 dicha modalidad</a:t>
                      </a:r>
                      <a:r>
                        <a:rPr lang="es-PE"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5250" indent="0" algn="just">
                        <a:lnSpc>
                          <a:spcPct val="103000"/>
                        </a:lnSpc>
                        <a:spcAft>
                          <a:spcPts val="0"/>
                        </a:spcAft>
                      </a:pP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82648"/>
                  </a:ext>
                </a:extLst>
              </a:tr>
            </a:tbl>
          </a:graphicData>
        </a:graphic>
      </p:graphicFrame>
    </p:spTree>
    <p:extLst>
      <p:ext uri="{BB962C8B-B14F-4D97-AF65-F5344CB8AC3E}">
        <p14:creationId xmlns:p14="http://schemas.microsoft.com/office/powerpoint/2010/main" val="2992701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98006638"/>
              </p:ext>
            </p:extLst>
          </p:nvPr>
        </p:nvGraphicFramePr>
        <p:xfrm>
          <a:off x="655092" y="763239"/>
          <a:ext cx="10726782" cy="4911932"/>
        </p:xfrm>
        <a:graphic>
          <a:graphicData uri="http://schemas.openxmlformats.org/drawingml/2006/table">
            <a:tbl>
              <a:tblPr firstRow="1" firstCol="1" bandRow="1"/>
              <a:tblGrid>
                <a:gridCol w="2869414">
                  <a:extLst>
                    <a:ext uri="{9D8B030D-6E8A-4147-A177-3AD203B41FA5}">
                      <a16:colId xmlns:a16="http://schemas.microsoft.com/office/drawing/2014/main" val="3051313459"/>
                    </a:ext>
                  </a:extLst>
                </a:gridCol>
                <a:gridCol w="2846850">
                  <a:extLst>
                    <a:ext uri="{9D8B030D-6E8A-4147-A177-3AD203B41FA5}">
                      <a16:colId xmlns:a16="http://schemas.microsoft.com/office/drawing/2014/main" val="386616876"/>
                    </a:ext>
                  </a:extLst>
                </a:gridCol>
                <a:gridCol w="3627834">
                  <a:extLst>
                    <a:ext uri="{9D8B030D-6E8A-4147-A177-3AD203B41FA5}">
                      <a16:colId xmlns:a16="http://schemas.microsoft.com/office/drawing/2014/main" val="1889404884"/>
                    </a:ext>
                  </a:extLst>
                </a:gridCol>
                <a:gridCol w="1382684">
                  <a:extLst>
                    <a:ext uri="{9D8B030D-6E8A-4147-A177-3AD203B41FA5}">
                      <a16:colId xmlns:a16="http://schemas.microsoft.com/office/drawing/2014/main" val="378928924"/>
                    </a:ext>
                  </a:extLst>
                </a:gridCol>
              </a:tblGrid>
              <a:tr h="560594">
                <a:tc>
                  <a:txBody>
                    <a:bodyPr/>
                    <a:lstStyle/>
                    <a:p>
                      <a:pPr marL="95250" indent="-95250" algn="ctr">
                        <a:lnSpc>
                          <a:spcPct val="103000"/>
                        </a:lnSpc>
                        <a:spcAft>
                          <a:spcPts val="0"/>
                        </a:spcAft>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INDICADOR</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82550" algn="ctr">
                        <a:lnSpc>
                          <a:spcPct val="103000"/>
                        </a:lnSpc>
                        <a:spcAft>
                          <a:spcPts val="0"/>
                        </a:spcAft>
                        <a:tabLst>
                          <a:tab pos="0" algn="l"/>
                        </a:tabLst>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MEDIO DE VERIFICACIÓN</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3000"/>
                        </a:lnSpc>
                        <a:spcAft>
                          <a:spcPts val="0"/>
                        </a:spcAft>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CRITERIO DE CUMLIMIENTO</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3000"/>
                        </a:lnSpc>
                        <a:spcAft>
                          <a:spcPts val="0"/>
                        </a:spcAft>
                      </a:pPr>
                      <a:r>
                        <a:rPr lang="es-MX" sz="16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TAREAS</a:t>
                      </a:r>
                      <a:endPar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212332"/>
                  </a:ext>
                </a:extLst>
              </a:tr>
              <a:tr h="4351338">
                <a:tc>
                  <a:txBody>
                    <a:bodyPr/>
                    <a:lstStyle/>
                    <a:p>
                      <a:pPr marL="95250" indent="0" algn="l">
                        <a:lnSpc>
                          <a:spcPct val="103000"/>
                        </a:lnSpc>
                        <a:spcAft>
                          <a:spcPts val="1200"/>
                        </a:spcAft>
                      </a:pP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3.1.2 La institución cuenta con instrumentos curriculares alineados a su propuesta de gestión pedagógica, que definen el proceso formativo de los estudiantes por modalidades de servicio educativo que brinda la institución, incluyendo segundas especialidades y estudios de formación continua.</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3000"/>
                        </a:lnSpc>
                        <a:spcAft>
                          <a:spcPts val="0"/>
                        </a:spcAft>
                      </a:pPr>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MV 28</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Versión digital en formato PDF del Proyecto Curricular Institucional (PCI) vigente, que contenga la propuesta pedagógica de la institución (programas de estudios y de segunda especialidad, programas semipresenciales y/o a distancia, según corresponda).</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47370" indent="-6350" algn="just">
                        <a:lnSpc>
                          <a:spcPct val="103000"/>
                        </a:lnSpc>
                        <a:spcAft>
                          <a:spcPts val="0"/>
                        </a:spcAft>
                      </a:pPr>
                      <a:r>
                        <a:rPr lang="es-PE" sz="1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indent="0" algn="just">
                        <a:lnSpc>
                          <a:spcPct val="103000"/>
                        </a:lnSpc>
                        <a:spcAft>
                          <a:spcPts val="0"/>
                        </a:spcAft>
                      </a:pPr>
                      <a:r>
                        <a:rPr lang="es-P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 28.4:</a:t>
                      </a:r>
                      <a:r>
                        <a:rPr lang="es-P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descripción de los programas de estudios debe contener: (i) las competencias de egreso, (ii) malla curricular, (iii) mapa curricular, (iv) plan de estudios, (v) cursos electivos y (vi) proyectos integradores. Para las carreras profesionales que implementan DCBN del 2010 y 2011, debe contener: (i) competencias globales, (ii) plan de estudios, (iii) carteles y sumillas</a:t>
                      </a:r>
                      <a:r>
                        <a:rPr lang="es-PE" sz="1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3000"/>
                        </a:lnSpc>
                        <a:spcAft>
                          <a:spcPts val="0"/>
                        </a:spcAft>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969360"/>
                  </a:ext>
                </a:extLst>
              </a:tr>
            </a:tbl>
          </a:graphicData>
        </a:graphic>
      </p:graphicFrame>
    </p:spTree>
    <p:extLst>
      <p:ext uri="{BB962C8B-B14F-4D97-AF65-F5344CB8AC3E}">
        <p14:creationId xmlns:p14="http://schemas.microsoft.com/office/powerpoint/2010/main" val="2725365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844077269"/>
              </p:ext>
            </p:extLst>
          </p:nvPr>
        </p:nvGraphicFramePr>
        <p:xfrm>
          <a:off x="641446" y="382524"/>
          <a:ext cx="10781729" cy="6152896"/>
        </p:xfrm>
        <a:graphic>
          <a:graphicData uri="http://schemas.openxmlformats.org/drawingml/2006/table">
            <a:tbl>
              <a:tblPr firstRow="1" firstCol="1" bandRow="1"/>
              <a:tblGrid>
                <a:gridCol w="3334554">
                  <a:extLst>
                    <a:ext uri="{9D8B030D-6E8A-4147-A177-3AD203B41FA5}">
                      <a16:colId xmlns:a16="http://schemas.microsoft.com/office/drawing/2014/main" val="3051313459"/>
                    </a:ext>
                  </a:extLst>
                </a:gridCol>
                <a:gridCol w="2984358">
                  <a:extLst>
                    <a:ext uri="{9D8B030D-6E8A-4147-A177-3AD203B41FA5}">
                      <a16:colId xmlns:a16="http://schemas.microsoft.com/office/drawing/2014/main" val="386616876"/>
                    </a:ext>
                  </a:extLst>
                </a:gridCol>
                <a:gridCol w="3198464">
                  <a:extLst>
                    <a:ext uri="{9D8B030D-6E8A-4147-A177-3AD203B41FA5}">
                      <a16:colId xmlns:a16="http://schemas.microsoft.com/office/drawing/2014/main" val="1889404884"/>
                    </a:ext>
                  </a:extLst>
                </a:gridCol>
                <a:gridCol w="1264353">
                  <a:extLst>
                    <a:ext uri="{9D8B030D-6E8A-4147-A177-3AD203B41FA5}">
                      <a16:colId xmlns:a16="http://schemas.microsoft.com/office/drawing/2014/main" val="2000720050"/>
                    </a:ext>
                  </a:extLst>
                </a:gridCol>
              </a:tblGrid>
              <a:tr h="533298">
                <a:tc>
                  <a:txBody>
                    <a:bodyPr/>
                    <a:lstStyle/>
                    <a:p>
                      <a:pPr marL="95250" indent="-95250" algn="ctr">
                        <a:lnSpc>
                          <a:spcPct val="103000"/>
                        </a:lnSpc>
                        <a:spcAft>
                          <a:spcPts val="0"/>
                        </a:spcAft>
                      </a:pPr>
                      <a:r>
                        <a:rPr lang="es-MX"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INDICADOR</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5250" indent="82550" algn="ctr">
                        <a:lnSpc>
                          <a:spcPct val="103000"/>
                        </a:lnSpc>
                        <a:spcAft>
                          <a:spcPts val="0"/>
                        </a:spcAft>
                        <a:tabLst>
                          <a:tab pos="0" algn="l"/>
                        </a:tabLst>
                      </a:pPr>
                      <a:r>
                        <a:rPr lang="es-MX"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MEDIO DE VERIFICACIÓN</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3000"/>
                        </a:lnSpc>
                        <a:spcAft>
                          <a:spcPts val="0"/>
                        </a:spcAft>
                      </a:pPr>
                      <a:r>
                        <a:rPr lang="es-MX"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CRITERIO DE CUMLIMIENTO</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3000"/>
                        </a:lnSpc>
                        <a:spcAft>
                          <a:spcPts val="0"/>
                        </a:spcAft>
                      </a:pPr>
                      <a:r>
                        <a:rPr lang="es-MX"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TAREAS</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6620749"/>
                  </a:ext>
                </a:extLst>
              </a:tr>
              <a:tr h="4351338">
                <a:tc>
                  <a:txBody>
                    <a:bodyPr/>
                    <a:lstStyle/>
                    <a:p>
                      <a:pPr marL="95250" indent="0" algn="l">
                        <a:lnSpc>
                          <a:spcPct val="103000"/>
                        </a:lnSpc>
                        <a:spcAft>
                          <a:spcPts val="1200"/>
                        </a:spcAft>
                      </a:pPr>
                      <a:r>
                        <a:rPr lang="es-PE"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3.1.2 La institución cuenta con instrumentos curriculares alineados a su propuesta de gestión pedagógica, que definen el proceso formativo de los estudiantes por modalidades de servicio educativo que brinda la institución, incluyendo segundas especialidades y estudios de formación continua.</a:t>
                      </a:r>
                      <a:endParaRPr lang="en-US" sz="2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3000"/>
                        </a:lnSpc>
                        <a:spcAft>
                          <a:spcPts val="0"/>
                        </a:spcAft>
                      </a:pPr>
                      <a:r>
                        <a:rPr lang="es-PE" sz="2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MV 28</a:t>
                      </a:r>
                      <a:r>
                        <a:rPr lang="es-PE"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Versión digital en formato PDF del Proyecto Curricular Institucional (PCI) vigente, que contenga la propuesta pedagógica de la institución (programas de estudios y de segunda especialidad, programas semipresenciales y/o a distancia, según corresponda).</a:t>
                      </a:r>
                      <a:endParaRPr lang="en-US" sz="2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47370" indent="-6350" algn="just">
                        <a:lnSpc>
                          <a:spcPct val="103000"/>
                        </a:lnSpc>
                        <a:spcAft>
                          <a:spcPts val="0"/>
                        </a:spcAft>
                      </a:pPr>
                      <a:r>
                        <a:rPr lang="es-PE" sz="2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indent="0" algn="just">
                        <a:lnSpc>
                          <a:spcPct val="103000"/>
                        </a:lnSpc>
                        <a:spcAft>
                          <a:spcPts val="0"/>
                        </a:spcAft>
                      </a:pPr>
                      <a:endParaRPr lang="en-US" sz="2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indent="0" algn="just">
                        <a:lnSpc>
                          <a:spcPct val="103000"/>
                        </a:lnSpc>
                        <a:spcAft>
                          <a:spcPts val="0"/>
                        </a:spcAft>
                      </a:pPr>
                      <a:r>
                        <a:rPr lang="es-PE" sz="2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 28.5:</a:t>
                      </a:r>
                      <a:r>
                        <a:rPr lang="es-PE"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El PCI debe ser elaborado tomando en consideración la normativa aprobada por el MINEDU.</a:t>
                      </a:r>
                      <a:endParaRPr lang="en-US" sz="2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indent="0" algn="just">
                        <a:lnSpc>
                          <a:spcPct val="103000"/>
                        </a:lnSpc>
                        <a:spcAft>
                          <a:spcPts val="0"/>
                        </a:spcAft>
                      </a:pPr>
                      <a:r>
                        <a:rPr lang="es-PE" sz="2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CC 28.6: </a:t>
                      </a:r>
                      <a:r>
                        <a:rPr lang="es-PE"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 nuevos programas y filiales, la institución debe presentar el PCI institucional con información actualizada respecto al programa de estudios y/o filial objeto de la solicitud.</a:t>
                      </a:r>
                      <a:endParaRPr lang="en-US" sz="2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3000"/>
                        </a:lnSpc>
                        <a:spcAft>
                          <a:spcPts val="0"/>
                        </a:spcAft>
                      </a:pPr>
                      <a:endParaRPr lang="en-US" sz="2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38027" marR="380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969360"/>
                  </a:ext>
                </a:extLst>
              </a:tr>
            </a:tbl>
          </a:graphicData>
        </a:graphic>
      </p:graphicFrame>
    </p:spTree>
    <p:extLst>
      <p:ext uri="{BB962C8B-B14F-4D97-AF65-F5344CB8AC3E}">
        <p14:creationId xmlns:p14="http://schemas.microsoft.com/office/powerpoint/2010/main" val="2585689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23207" y="213240"/>
            <a:ext cx="7675685" cy="518430"/>
          </a:xfrm>
        </p:spPr>
        <p:txBody>
          <a:bodyPr>
            <a:noAutofit/>
          </a:bodyPr>
          <a:lstStyle/>
          <a:p>
            <a:r>
              <a:rPr lang="es-PE" sz="2400" b="1" dirty="0" smtClean="0">
                <a:solidFill>
                  <a:schemeClr val="accent2"/>
                </a:solidFill>
              </a:rPr>
              <a:t>COMPONENTE: </a:t>
            </a:r>
            <a:r>
              <a:rPr lang="es-ES" sz="3200" b="1" dirty="0" smtClean="0">
                <a:solidFill>
                  <a:schemeClr val="accent2"/>
                </a:solidFill>
              </a:rPr>
              <a:t>3.2 PRÁCTICA PRE PR</a:t>
            </a:r>
            <a:r>
              <a:rPr lang="es-ES" sz="3200" dirty="0" smtClean="0">
                <a:solidFill>
                  <a:schemeClr val="accent2"/>
                </a:solidFill>
              </a:rPr>
              <a:t>O</a:t>
            </a:r>
            <a:r>
              <a:rPr lang="es-ES" sz="3200" b="1" dirty="0" smtClean="0">
                <a:solidFill>
                  <a:schemeClr val="accent2"/>
                </a:solidFill>
              </a:rPr>
              <a:t>FESIONAL</a:t>
            </a:r>
            <a:r>
              <a:rPr lang="es-PE" sz="1100" dirty="0" smtClean="0">
                <a:solidFill>
                  <a:schemeClr val="accent2"/>
                </a:solidFill>
              </a:rPr>
              <a:t> </a:t>
            </a:r>
            <a:endParaRPr lang="es-PE" sz="2400" dirty="0">
              <a:solidFill>
                <a:schemeClr val="accent2"/>
              </a:solidFill>
            </a:endParaRPr>
          </a:p>
        </p:txBody>
      </p:sp>
      <p:sp>
        <p:nvSpPr>
          <p:cNvPr id="3" name="Subtítulo 2"/>
          <p:cNvSpPr>
            <a:spLocks noGrp="1"/>
          </p:cNvSpPr>
          <p:nvPr>
            <p:ph type="subTitle" idx="1"/>
          </p:nvPr>
        </p:nvSpPr>
        <p:spPr>
          <a:xfrm rot="16200000">
            <a:off x="-1604129" y="3730402"/>
            <a:ext cx="4206904" cy="493278"/>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algn="l"/>
            <a:r>
              <a:rPr lang="es-PE" sz="2000" b="1" dirty="0" smtClean="0"/>
              <a:t> </a:t>
            </a:r>
            <a:r>
              <a:rPr lang="es-PE" sz="3000" b="1" dirty="0" smtClean="0"/>
              <a:t>CON</a:t>
            </a:r>
            <a:r>
              <a:rPr lang="es-PE" sz="2800" b="1" dirty="0" smtClean="0"/>
              <a:t>VENIOS DE PRACTICA </a:t>
            </a:r>
            <a:endParaRPr lang="es-PE" sz="2800" b="1" dirty="0"/>
          </a:p>
        </p:txBody>
      </p:sp>
      <p:grpSp>
        <p:nvGrpSpPr>
          <p:cNvPr id="16" name="Grupo 15"/>
          <p:cNvGrpSpPr/>
          <p:nvPr/>
        </p:nvGrpSpPr>
        <p:grpSpPr>
          <a:xfrm>
            <a:off x="745962" y="1932865"/>
            <a:ext cx="9052930" cy="4604668"/>
            <a:chOff x="931985" y="1924605"/>
            <a:chExt cx="9652627" cy="4599252"/>
          </a:xfrm>
        </p:grpSpPr>
        <p:pic>
          <p:nvPicPr>
            <p:cNvPr id="5" name="Imagen 4"/>
            <p:cNvPicPr>
              <a:picLocks noChangeAspect="1"/>
            </p:cNvPicPr>
            <p:nvPr/>
          </p:nvPicPr>
          <p:blipFill rotWithShape="1">
            <a:blip r:embed="rId2"/>
            <a:srcRect l="44931" t="13674" r="29986" b="7015"/>
            <a:stretch/>
          </p:blipFill>
          <p:spPr>
            <a:xfrm>
              <a:off x="931985" y="2092220"/>
              <a:ext cx="2909001" cy="4304861"/>
            </a:xfrm>
            <a:prstGeom prst="rect">
              <a:avLst/>
            </a:prstGeom>
          </p:spPr>
        </p:pic>
        <p:pic>
          <p:nvPicPr>
            <p:cNvPr id="6" name="Imagen 5"/>
            <p:cNvPicPr>
              <a:picLocks noChangeAspect="1"/>
            </p:cNvPicPr>
            <p:nvPr/>
          </p:nvPicPr>
          <p:blipFill rotWithShape="1">
            <a:blip r:embed="rId3"/>
            <a:srcRect l="43848" t="14192" r="29690" b="5125"/>
            <a:stretch/>
          </p:blipFill>
          <p:spPr>
            <a:xfrm>
              <a:off x="4082357" y="1965442"/>
              <a:ext cx="3250428" cy="4558415"/>
            </a:xfrm>
            <a:prstGeom prst="rect">
              <a:avLst/>
            </a:prstGeom>
          </p:spPr>
        </p:pic>
        <p:pic>
          <p:nvPicPr>
            <p:cNvPr id="8" name="Imagen 7"/>
            <p:cNvPicPr>
              <a:picLocks noChangeAspect="1"/>
            </p:cNvPicPr>
            <p:nvPr/>
          </p:nvPicPr>
          <p:blipFill rotWithShape="1">
            <a:blip r:embed="rId4"/>
            <a:srcRect l="37820" t="18564" r="39123" b="22461"/>
            <a:stretch/>
          </p:blipFill>
          <p:spPr>
            <a:xfrm rot="21438434">
              <a:off x="7437632" y="1924605"/>
              <a:ext cx="3146980" cy="4527828"/>
            </a:xfrm>
            <a:prstGeom prst="rect">
              <a:avLst/>
            </a:prstGeom>
          </p:spPr>
        </p:pic>
      </p:grpSp>
      <p:sp>
        <p:nvSpPr>
          <p:cNvPr id="10" name="Llamada de flecha hacia abajo 9"/>
          <p:cNvSpPr/>
          <p:nvPr/>
        </p:nvSpPr>
        <p:spPr>
          <a:xfrm>
            <a:off x="1295541" y="786419"/>
            <a:ext cx="2206678" cy="1374041"/>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smtClean="0"/>
              <a:t>i) Datos </a:t>
            </a:r>
            <a:r>
              <a:rPr lang="es-ES" dirty="0"/>
              <a:t>generales y código modular de la </a:t>
            </a:r>
            <a:r>
              <a:rPr lang="es-ES" dirty="0" smtClean="0"/>
              <a:t>institución</a:t>
            </a:r>
            <a:endParaRPr lang="es-PE" dirty="0"/>
          </a:p>
        </p:txBody>
      </p:sp>
      <p:sp>
        <p:nvSpPr>
          <p:cNvPr id="11" name="Llamada de flecha hacia abajo 10"/>
          <p:cNvSpPr/>
          <p:nvPr/>
        </p:nvSpPr>
        <p:spPr>
          <a:xfrm>
            <a:off x="3703934" y="821278"/>
            <a:ext cx="2147485" cy="1214461"/>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smtClean="0"/>
              <a:t>ii) Número </a:t>
            </a:r>
            <a:r>
              <a:rPr lang="es-ES" dirty="0"/>
              <a:t>de horas de práctica</a:t>
            </a:r>
            <a:endParaRPr lang="es-PE" dirty="0"/>
          </a:p>
        </p:txBody>
      </p:sp>
      <p:sp>
        <p:nvSpPr>
          <p:cNvPr id="12" name="Llamada de flecha hacia abajo 11"/>
          <p:cNvSpPr/>
          <p:nvPr/>
        </p:nvSpPr>
        <p:spPr>
          <a:xfrm>
            <a:off x="6018882" y="832827"/>
            <a:ext cx="1668719" cy="1214461"/>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smtClean="0"/>
              <a:t>iii) Datos </a:t>
            </a:r>
            <a:r>
              <a:rPr lang="es-ES" dirty="0"/>
              <a:t>del practicante</a:t>
            </a:r>
            <a:endParaRPr lang="es-PE" dirty="0"/>
          </a:p>
        </p:txBody>
      </p:sp>
      <p:sp>
        <p:nvSpPr>
          <p:cNvPr id="13" name="Llamada de flecha hacia abajo 12"/>
          <p:cNvSpPr/>
          <p:nvPr/>
        </p:nvSpPr>
        <p:spPr>
          <a:xfrm>
            <a:off x="7883513" y="786419"/>
            <a:ext cx="1668719" cy="1214461"/>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smtClean="0"/>
              <a:t>iv) Condiciones </a:t>
            </a:r>
            <a:r>
              <a:rPr lang="es-ES" dirty="0"/>
              <a:t>del convenio</a:t>
            </a:r>
            <a:endParaRPr lang="es-PE" dirty="0"/>
          </a:p>
        </p:txBody>
      </p:sp>
      <p:sp>
        <p:nvSpPr>
          <p:cNvPr id="19" name="Llamada de flecha a la derecha 18"/>
          <p:cNvSpPr/>
          <p:nvPr/>
        </p:nvSpPr>
        <p:spPr>
          <a:xfrm flipH="1">
            <a:off x="9798892" y="1320204"/>
            <a:ext cx="1845891" cy="1580971"/>
          </a:xfrm>
          <a:prstGeom prst="rightArrowCallout">
            <a:avLst>
              <a:gd name="adj1" fmla="val 26203"/>
              <a:gd name="adj2" fmla="val 25000"/>
              <a:gd name="adj3" fmla="val 25000"/>
              <a:gd name="adj4" fmla="val 6497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smtClean="0"/>
              <a:t>v) Obligaciones de la institución </a:t>
            </a:r>
            <a:endParaRPr lang="es-PE" dirty="0" smtClean="0"/>
          </a:p>
          <a:p>
            <a:pPr algn="ctr"/>
            <a:endParaRPr lang="es-PE" dirty="0"/>
          </a:p>
        </p:txBody>
      </p:sp>
      <p:sp>
        <p:nvSpPr>
          <p:cNvPr id="20" name="Llamada de flecha a la derecha 19"/>
          <p:cNvSpPr/>
          <p:nvPr/>
        </p:nvSpPr>
        <p:spPr>
          <a:xfrm flipH="1">
            <a:off x="9827662" y="3002332"/>
            <a:ext cx="1817121" cy="1027690"/>
          </a:xfrm>
          <a:prstGeom prst="rightArrowCallout">
            <a:avLst>
              <a:gd name="adj1" fmla="val 26203"/>
              <a:gd name="adj2" fmla="val 25000"/>
              <a:gd name="adj3" fmla="val 25000"/>
              <a:gd name="adj4" fmla="val 6497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smtClean="0"/>
              <a:t>vi) Tiempo </a:t>
            </a:r>
            <a:r>
              <a:rPr lang="es-ES" dirty="0"/>
              <a:t>de vigencia </a:t>
            </a:r>
            <a:endParaRPr lang="es-PE" dirty="0" smtClean="0"/>
          </a:p>
          <a:p>
            <a:pPr algn="ctr"/>
            <a:endParaRPr lang="es-PE" dirty="0"/>
          </a:p>
        </p:txBody>
      </p:sp>
      <p:sp>
        <p:nvSpPr>
          <p:cNvPr id="21" name="Llamada de flecha a la derecha 20"/>
          <p:cNvSpPr/>
          <p:nvPr/>
        </p:nvSpPr>
        <p:spPr>
          <a:xfrm flipH="1">
            <a:off x="9827662" y="4131179"/>
            <a:ext cx="1817121" cy="1877908"/>
          </a:xfrm>
          <a:prstGeom prst="rightArrowCallout">
            <a:avLst>
              <a:gd name="adj1" fmla="val 26203"/>
              <a:gd name="adj2" fmla="val 25000"/>
              <a:gd name="adj3" fmla="val 25000"/>
              <a:gd name="adj4" fmla="val 6497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smtClean="0"/>
              <a:t>vii) Firma </a:t>
            </a:r>
            <a:r>
              <a:rPr lang="es-ES" dirty="0"/>
              <a:t>de la institución educativa pública o privada </a:t>
            </a:r>
            <a:endParaRPr lang="es-PE" dirty="0" smtClean="0"/>
          </a:p>
          <a:p>
            <a:pPr algn="ctr"/>
            <a:endParaRPr lang="es-PE" dirty="0"/>
          </a:p>
        </p:txBody>
      </p:sp>
      <p:pic>
        <p:nvPicPr>
          <p:cNvPr id="25" name="Imagen 24"/>
          <p:cNvPicPr>
            <a:picLocks noChangeAspect="1"/>
          </p:cNvPicPr>
          <p:nvPr/>
        </p:nvPicPr>
        <p:blipFill rotWithShape="1">
          <a:blip r:embed="rId5"/>
          <a:srcRect l="6001" t="11729" r="9775" b="2812"/>
          <a:stretch/>
        </p:blipFill>
        <p:spPr>
          <a:xfrm>
            <a:off x="9966355" y="191488"/>
            <a:ext cx="981610" cy="995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9051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49526"/>
          </a:xfrm>
        </p:spPr>
        <p:txBody>
          <a:bodyPr/>
          <a:lstStyle/>
          <a:p>
            <a:pPr algn="ctr"/>
            <a:r>
              <a:rPr lang="es-MX" dirty="0" smtClean="0"/>
              <a:t>Definición del perfil del egresado</a:t>
            </a:r>
            <a:endParaRPr lang="en-US" dirty="0"/>
          </a:p>
        </p:txBody>
      </p:sp>
      <p:sp>
        <p:nvSpPr>
          <p:cNvPr id="4" name="Rectángulo 3"/>
          <p:cNvSpPr/>
          <p:nvPr/>
        </p:nvSpPr>
        <p:spPr>
          <a:xfrm>
            <a:off x="464023" y="1214652"/>
            <a:ext cx="11068335" cy="4524315"/>
          </a:xfrm>
          <a:prstGeom prst="rect">
            <a:avLst/>
          </a:prstGeom>
        </p:spPr>
        <p:txBody>
          <a:bodyPr wrap="square">
            <a:spAutoFit/>
          </a:bodyPr>
          <a:lstStyle/>
          <a:p>
            <a:pPr algn="just"/>
            <a:r>
              <a:rPr lang="es-MX" sz="2400" dirty="0" smtClean="0"/>
              <a:t>Consiste en la reflexión </a:t>
            </a:r>
            <a:r>
              <a:rPr lang="es-MX" sz="2400" dirty="0"/>
              <a:t>y definición del perfil de egresado de la FID, para ello se sugieren los siguientes procedimientos: </a:t>
            </a:r>
            <a:endParaRPr lang="es-MX" sz="2400" dirty="0" smtClean="0"/>
          </a:p>
          <a:p>
            <a:pPr marL="342900" indent="-342900" algn="just">
              <a:buAutoNum type="alphaLcPeriod"/>
            </a:pPr>
            <a:r>
              <a:rPr lang="es-MX" sz="2400" dirty="0" smtClean="0"/>
              <a:t>Reflexionar </a:t>
            </a:r>
            <a:r>
              <a:rPr lang="es-MX" sz="2400" dirty="0"/>
              <a:t>sobre el perfil de egreso como la visión común e integral de las competencias profesionales docentes que deben desarrollar los estudiantes progresivamente durante el proceso formativo que ofrece la institución para ejercer la docencia idóneamente</a:t>
            </a:r>
            <a:r>
              <a:rPr lang="es-MX" sz="2400" dirty="0" smtClean="0"/>
              <a:t>.</a:t>
            </a:r>
          </a:p>
          <a:p>
            <a:pPr marL="342900" indent="-342900" algn="just">
              <a:buAutoNum type="alphaLcPeriod"/>
            </a:pPr>
            <a:r>
              <a:rPr lang="es-MX" sz="2400" dirty="0" smtClean="0"/>
              <a:t>Triangular </a:t>
            </a:r>
            <a:r>
              <a:rPr lang="es-MX" sz="2400" dirty="0"/>
              <a:t>el análisis de información sobre la visión institucional, los resultados de diagnóstico interno y externo, así como el perfil de egreso del estudiante de FID propuesto por los Lineamientos Académicos Generales. </a:t>
            </a:r>
            <a:endParaRPr lang="es-MX" sz="2400" dirty="0" smtClean="0"/>
          </a:p>
          <a:p>
            <a:pPr marL="342900" indent="-342900" algn="just">
              <a:buAutoNum type="alphaLcPeriod"/>
            </a:pPr>
            <a:r>
              <a:rPr lang="es-MX" sz="2400" dirty="0" smtClean="0"/>
              <a:t>A </a:t>
            </a:r>
            <a:r>
              <a:rPr lang="es-MX" sz="2400" dirty="0"/>
              <a:t>partir del análisis, desarrollar el perfil de egreso, que incluya dominios, competencias, capacidades y estándares (DCBN 2019 y 2020) y, competencia global, unidad de competencia y criterios de desempeños (DCBN 2010, 2011 y 2012)</a:t>
            </a:r>
            <a:endParaRPr lang="en-US" sz="2400" dirty="0"/>
          </a:p>
        </p:txBody>
      </p:sp>
    </p:spTree>
    <p:extLst>
      <p:ext uri="{BB962C8B-B14F-4D97-AF65-F5344CB8AC3E}">
        <p14:creationId xmlns:p14="http://schemas.microsoft.com/office/powerpoint/2010/main" val="2474248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spTree>
    <p:extLst>
      <p:ext uri="{BB962C8B-B14F-4D97-AF65-F5344CB8AC3E}">
        <p14:creationId xmlns:p14="http://schemas.microsoft.com/office/powerpoint/2010/main" val="129132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75745805"/>
              </p:ext>
            </p:extLst>
          </p:nvPr>
        </p:nvGraphicFramePr>
        <p:xfrm>
          <a:off x="450375" y="1037236"/>
          <a:ext cx="10903425" cy="4920980"/>
        </p:xfrm>
        <a:graphic>
          <a:graphicData uri="http://schemas.openxmlformats.org/drawingml/2006/table">
            <a:tbl>
              <a:tblPr firstRow="1" firstCol="1" bandRow="1"/>
              <a:tblGrid>
                <a:gridCol w="2116769">
                  <a:extLst>
                    <a:ext uri="{9D8B030D-6E8A-4147-A177-3AD203B41FA5}">
                      <a16:colId xmlns:a16="http://schemas.microsoft.com/office/drawing/2014/main" val="2402383936"/>
                    </a:ext>
                  </a:extLst>
                </a:gridCol>
                <a:gridCol w="2320780">
                  <a:extLst>
                    <a:ext uri="{9D8B030D-6E8A-4147-A177-3AD203B41FA5}">
                      <a16:colId xmlns:a16="http://schemas.microsoft.com/office/drawing/2014/main" val="54540493"/>
                    </a:ext>
                  </a:extLst>
                </a:gridCol>
                <a:gridCol w="1811342">
                  <a:extLst>
                    <a:ext uri="{9D8B030D-6E8A-4147-A177-3AD203B41FA5}">
                      <a16:colId xmlns:a16="http://schemas.microsoft.com/office/drawing/2014/main" val="1754275222"/>
                    </a:ext>
                  </a:extLst>
                </a:gridCol>
                <a:gridCol w="2264177">
                  <a:extLst>
                    <a:ext uri="{9D8B030D-6E8A-4147-A177-3AD203B41FA5}">
                      <a16:colId xmlns:a16="http://schemas.microsoft.com/office/drawing/2014/main" val="988996244"/>
                    </a:ext>
                  </a:extLst>
                </a:gridCol>
                <a:gridCol w="2390357">
                  <a:extLst>
                    <a:ext uri="{9D8B030D-6E8A-4147-A177-3AD203B41FA5}">
                      <a16:colId xmlns:a16="http://schemas.microsoft.com/office/drawing/2014/main" val="3780995515"/>
                    </a:ext>
                  </a:extLst>
                </a:gridCol>
              </a:tblGrid>
              <a:tr h="571140">
                <a:tc>
                  <a:txBody>
                    <a:bodyPr/>
                    <a:lstStyle/>
                    <a:p>
                      <a:pPr>
                        <a:lnSpc>
                          <a:spcPct val="100000"/>
                        </a:lnSpc>
                        <a:spcAft>
                          <a:spcPts val="0"/>
                        </a:spcAft>
                      </a:pPr>
                      <a:r>
                        <a:rPr lang="es-PE" sz="1800" b="1" dirty="0">
                          <a:effectLst/>
                          <a:latin typeface="Calibri Light" panose="020F0302020204030204" pitchFamily="34" charset="0"/>
                          <a:ea typeface="Times New Roman" panose="02020603050405020304" pitchFamily="18" charset="0"/>
                          <a:cs typeface="Times New Roman" panose="02020603050405020304" pitchFamily="18" charset="0"/>
                        </a:rPr>
                        <a:t>UGEL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00000"/>
                        </a:lnSpc>
                        <a:spcAft>
                          <a:spcPts val="0"/>
                        </a:spcAft>
                      </a:pPr>
                      <a:r>
                        <a:rPr lang="es-PE" sz="1800" b="1" dirty="0">
                          <a:effectLst/>
                          <a:latin typeface="Calibri Light" panose="020F0302020204030204" pitchFamily="34" charset="0"/>
                          <a:ea typeface="Times New Roman" panose="02020603050405020304" pitchFamily="18" charset="0"/>
                          <a:cs typeface="Times New Roman" panose="02020603050405020304" pitchFamily="18" charset="0"/>
                        </a:rPr>
                        <a:t>Docentes </a:t>
                      </a:r>
                      <a:r>
                        <a:rPr lang="es-PE" sz="1800" b="1" dirty="0" smtClean="0">
                          <a:effectLst/>
                          <a:latin typeface="Calibri Light" panose="020F0302020204030204" pitchFamily="34" charset="0"/>
                          <a:ea typeface="Times New Roman" panose="02020603050405020304" pitchFamily="18" charset="0"/>
                          <a:cs typeface="Times New Roman" panose="02020603050405020304" pitchFamily="18" charset="0"/>
                        </a:rPr>
                        <a:t>nivel </a:t>
                      </a:r>
                      <a:r>
                        <a:rPr lang="es-PE" sz="1800" b="1" dirty="0">
                          <a:effectLst/>
                          <a:latin typeface="Calibri Light" panose="020F0302020204030204" pitchFamily="34" charset="0"/>
                          <a:ea typeface="Times New Roman" panose="02020603050405020304" pitchFamily="18" charset="0"/>
                          <a:cs typeface="Times New Roman" panose="02020603050405020304" pitchFamily="18" charset="0"/>
                        </a:rPr>
                        <a:t>inicial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00000"/>
                        </a:lnSpc>
                        <a:spcAft>
                          <a:spcPts val="0"/>
                        </a:spcAft>
                      </a:pPr>
                      <a:r>
                        <a:rPr lang="es-PE" sz="1800" b="1" dirty="0">
                          <a:effectLst/>
                          <a:latin typeface="Calibri Light" panose="020F0302020204030204" pitchFamily="34" charset="0"/>
                          <a:ea typeface="Times New Roman" panose="02020603050405020304" pitchFamily="18" charset="0"/>
                          <a:cs typeface="Times New Roman" panose="02020603050405020304" pitchFamily="18" charset="0"/>
                        </a:rPr>
                        <a:t>Docentes </a:t>
                      </a:r>
                      <a:r>
                        <a:rPr lang="es-PE" sz="1800" b="1" dirty="0" smtClean="0">
                          <a:effectLst/>
                          <a:latin typeface="Calibri Light" panose="020F0302020204030204" pitchFamily="34" charset="0"/>
                          <a:ea typeface="Times New Roman" panose="02020603050405020304" pitchFamily="18" charset="0"/>
                          <a:cs typeface="Times New Roman" panose="02020603050405020304" pitchFamily="18" charset="0"/>
                        </a:rPr>
                        <a:t>nivel </a:t>
                      </a:r>
                      <a:r>
                        <a:rPr lang="es-PE" sz="1800" b="1" dirty="0">
                          <a:effectLst/>
                          <a:latin typeface="Calibri Light" panose="020F0302020204030204" pitchFamily="34" charset="0"/>
                          <a:ea typeface="Times New Roman" panose="02020603050405020304" pitchFamily="18" charset="0"/>
                          <a:cs typeface="Times New Roman" panose="02020603050405020304" pitchFamily="18" charset="0"/>
                        </a:rPr>
                        <a:t>primaria </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00000"/>
                        </a:lnSpc>
                        <a:spcAft>
                          <a:spcPts val="0"/>
                        </a:spcAft>
                      </a:pPr>
                      <a:r>
                        <a:rPr lang="es-PE" sz="1800" b="1" dirty="0">
                          <a:effectLst/>
                          <a:latin typeface="Calibri Light" panose="020F0302020204030204" pitchFamily="34" charset="0"/>
                          <a:ea typeface="Times New Roman" panose="02020603050405020304" pitchFamily="18" charset="0"/>
                          <a:cs typeface="Times New Roman" panose="02020603050405020304" pitchFamily="18" charset="0"/>
                        </a:rPr>
                        <a:t>Docentes de nivel Secundaria </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00000"/>
                        </a:lnSpc>
                        <a:spcAft>
                          <a:spcPts val="0"/>
                        </a:spcAft>
                      </a:pPr>
                      <a:r>
                        <a:rPr lang="es-PE" sz="1800" b="1">
                          <a:effectLst/>
                          <a:latin typeface="Calibri Light" panose="020F0302020204030204" pitchFamily="34" charset="0"/>
                          <a:ea typeface="Times New Roman" panose="02020603050405020304" pitchFamily="18" charset="0"/>
                          <a:cs typeface="Times New Roman" panose="02020603050405020304" pitchFamily="18" charset="0"/>
                        </a:rPr>
                        <a:t>Total, de Docentes Jubilados  </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2284540395"/>
                  </a:ext>
                </a:extLst>
              </a:tr>
              <a:tr h="395440">
                <a:tc>
                  <a:txBody>
                    <a:bodyPr/>
                    <a:lstStyle/>
                    <a:p>
                      <a:pP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BELLAVISTA</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676685433"/>
                  </a:ext>
                </a:extLst>
              </a:tr>
              <a:tr h="395440">
                <a:tc>
                  <a:txBody>
                    <a:bodyPr/>
                    <a:lstStyle/>
                    <a:p>
                      <a:pP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EL DORADO</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457066203"/>
                  </a:ext>
                </a:extLst>
              </a:tr>
              <a:tr h="395440">
                <a:tc>
                  <a:txBody>
                    <a:bodyPr/>
                    <a:lstStyle/>
                    <a:p>
                      <a:pP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HUALLAGA</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26734445"/>
                  </a:ext>
                </a:extLst>
              </a:tr>
              <a:tr h="395440">
                <a:tc>
                  <a:txBody>
                    <a:bodyPr/>
                    <a:lstStyle/>
                    <a:p>
                      <a:pP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LAMAS</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479512757"/>
                  </a:ext>
                </a:extLst>
              </a:tr>
              <a:tr h="395440">
                <a:tc>
                  <a:txBody>
                    <a:bodyPr/>
                    <a:lstStyle/>
                    <a:p>
                      <a:pP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MARISCAL Cáceres</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885800533"/>
                  </a:ext>
                </a:extLst>
              </a:tr>
              <a:tr h="395440">
                <a:tc>
                  <a:txBody>
                    <a:bodyPr/>
                    <a:lstStyle/>
                    <a:p>
                      <a:pP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MOYOBAMBA</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362610547"/>
                  </a:ext>
                </a:extLst>
              </a:tr>
              <a:tr h="395440">
                <a:tc>
                  <a:txBody>
                    <a:bodyPr/>
                    <a:lstStyle/>
                    <a:p>
                      <a:pP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PICOTA</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097782166"/>
                  </a:ext>
                </a:extLst>
              </a:tr>
              <a:tr h="395440">
                <a:tc>
                  <a:txBody>
                    <a:bodyPr/>
                    <a:lstStyle/>
                    <a:p>
                      <a:pP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RIOJA</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478280841"/>
                  </a:ext>
                </a:extLst>
              </a:tr>
              <a:tr h="395440">
                <a:tc>
                  <a:txBody>
                    <a:bodyPr/>
                    <a:lstStyle/>
                    <a:p>
                      <a:pP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SAN MARTIN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23</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331398763"/>
                  </a:ext>
                </a:extLst>
              </a:tr>
              <a:tr h="395440">
                <a:tc>
                  <a:txBody>
                    <a:bodyPr/>
                    <a:lstStyle/>
                    <a:p>
                      <a:pP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TOCACHE</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047830021"/>
                  </a:ext>
                </a:extLst>
              </a:tr>
              <a:tr h="395440">
                <a:tc>
                  <a:txBody>
                    <a:bodyPr/>
                    <a:lstStyle/>
                    <a:p>
                      <a:pP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 general</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59</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48</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00000"/>
                        </a:lnSpc>
                        <a:spcAft>
                          <a:spcPts val="0"/>
                        </a:spcAft>
                      </a:pPr>
                      <a:r>
                        <a:rPr lang="es-PE"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120</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108399163"/>
                  </a:ext>
                </a:extLst>
              </a:tr>
            </a:tbl>
          </a:graphicData>
        </a:graphic>
      </p:graphicFrame>
      <p:sp>
        <p:nvSpPr>
          <p:cNvPr id="5" name="Rectangle 1"/>
          <p:cNvSpPr>
            <a:spLocks noChangeArrowheads="1"/>
          </p:cNvSpPr>
          <p:nvPr/>
        </p:nvSpPr>
        <p:spPr bwMode="auto">
          <a:xfrm>
            <a:off x="101221" y="273298"/>
            <a:ext cx="118950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n-US" sz="2000" b="0" i="0"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Cuadro 1: Cantidad de Docentes que se jubilarán el 2021, por nivel educativo y por UGEL, en la región San Martín</a:t>
            </a:r>
            <a:endParaRPr kumimoji="0" lang="en-US" altLang="en-US" sz="2000" b="0" i="0" u="none" strike="noStrike" cap="none" normalizeH="0" baseline="0" dirty="0" smtClean="0">
              <a:ln>
                <a:noFill/>
              </a:ln>
              <a:solidFill>
                <a:schemeClr val="tx1"/>
              </a:solidFill>
              <a:effectLst/>
            </a:endParaRPr>
          </a:p>
        </p:txBody>
      </p:sp>
      <p:sp>
        <p:nvSpPr>
          <p:cNvPr id="6" name="Rectángulo 5"/>
          <p:cNvSpPr/>
          <p:nvPr/>
        </p:nvSpPr>
        <p:spPr>
          <a:xfrm>
            <a:off x="751605" y="6285763"/>
            <a:ext cx="10163033" cy="369332"/>
          </a:xfrm>
          <a:prstGeom prst="rect">
            <a:avLst/>
          </a:prstGeom>
        </p:spPr>
        <p:txBody>
          <a:bodyPr wrap="square">
            <a:spAutoFit/>
          </a:bodyPr>
          <a:lstStyle/>
          <a:p>
            <a:pPr lvl="0" eaLnBrk="0" fontAlgn="base" hangingPunct="0">
              <a:spcBef>
                <a:spcPct val="0"/>
              </a:spcBef>
              <a:spcAft>
                <a:spcPct val="0"/>
              </a:spcAft>
            </a:pPr>
            <a:r>
              <a:rPr lang="es-PE" altLang="en-US" dirty="0">
                <a:latin typeface="Calibri Light" panose="020F0302020204030204" pitchFamily="34" charset="0"/>
                <a:ea typeface="Times New Roman" panose="02020603050405020304" pitchFamily="18" charset="0"/>
                <a:cs typeface="Calibri Light" panose="020F0302020204030204" pitchFamily="34" charset="0"/>
              </a:rPr>
              <a:t>Fuente: </a:t>
            </a:r>
            <a:r>
              <a:rPr lang="es-PE" altLang="en-US"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dirty="0">
                <a:latin typeface="Calibri Light" panose="020F0302020204030204" pitchFamily="34" charset="0"/>
                <a:ea typeface="Times New Roman" panose="02020603050405020304" pitchFamily="18" charset="0"/>
                <a:cs typeface="Calibri Light" panose="020F0302020204030204" pitchFamily="34" charset="0"/>
              </a:rPr>
              <a:t> – UE / </a:t>
            </a:r>
            <a:r>
              <a:rPr lang="es-PE" altLang="en-US"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dirty="0">
                <a:latin typeface="Calibri Light" panose="020F0302020204030204" pitchFamily="34" charset="0"/>
                <a:ea typeface="Times New Roman" panose="02020603050405020304" pitchFamily="18" charset="0"/>
                <a:cs typeface="Calibri Light" panose="020F0302020204030204" pitchFamily="34" charset="0"/>
              </a:rPr>
              <a:t> – Censo Escolar / </a:t>
            </a:r>
            <a:r>
              <a:rPr lang="es-PE" altLang="en-US"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dirty="0">
                <a:latin typeface="Calibri Light" panose="020F0302020204030204" pitchFamily="34" charset="0"/>
                <a:ea typeface="Times New Roman" panose="02020603050405020304" pitchFamily="18" charset="0"/>
                <a:cs typeface="Calibri Light" panose="020F0302020204030204" pitchFamily="34" charset="0"/>
              </a:rPr>
              <a:t> – SIAGIE / </a:t>
            </a:r>
            <a:r>
              <a:rPr lang="es-PE" altLang="en-US"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dirty="0">
                <a:latin typeface="Calibri Light" panose="020F0302020204030204" pitchFamily="34" charset="0"/>
                <a:ea typeface="Times New Roman" panose="02020603050405020304" pitchFamily="18" charset="0"/>
                <a:cs typeface="Calibri Light" panose="020F0302020204030204" pitchFamily="34" charset="0"/>
              </a:rPr>
              <a:t> – DIGESU / Elaboración DRESM </a:t>
            </a:r>
            <a:endParaRPr lang="es-PE" altLang="en-US" sz="4800" dirty="0">
              <a:latin typeface="Arial" panose="020B0604020202020204" pitchFamily="34" charset="0"/>
            </a:endParaRPr>
          </a:p>
        </p:txBody>
      </p:sp>
    </p:spTree>
    <p:extLst>
      <p:ext uri="{BB962C8B-B14F-4D97-AF65-F5344CB8AC3E}">
        <p14:creationId xmlns:p14="http://schemas.microsoft.com/office/powerpoint/2010/main" val="427175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027857342"/>
              </p:ext>
            </p:extLst>
          </p:nvPr>
        </p:nvGraphicFramePr>
        <p:xfrm>
          <a:off x="606189" y="1064532"/>
          <a:ext cx="10066360" cy="5165880"/>
        </p:xfrm>
        <a:graphic>
          <a:graphicData uri="http://schemas.openxmlformats.org/drawingml/2006/table">
            <a:tbl>
              <a:tblPr firstRow="1" firstCol="1" bandRow="1"/>
              <a:tblGrid>
                <a:gridCol w="1929553">
                  <a:extLst>
                    <a:ext uri="{9D8B030D-6E8A-4147-A177-3AD203B41FA5}">
                      <a16:colId xmlns:a16="http://schemas.microsoft.com/office/drawing/2014/main" val="2428237458"/>
                    </a:ext>
                  </a:extLst>
                </a:gridCol>
                <a:gridCol w="1614547">
                  <a:extLst>
                    <a:ext uri="{9D8B030D-6E8A-4147-A177-3AD203B41FA5}">
                      <a16:colId xmlns:a16="http://schemas.microsoft.com/office/drawing/2014/main" val="3134874980"/>
                    </a:ext>
                  </a:extLst>
                </a:gridCol>
                <a:gridCol w="1934894">
                  <a:extLst>
                    <a:ext uri="{9D8B030D-6E8A-4147-A177-3AD203B41FA5}">
                      <a16:colId xmlns:a16="http://schemas.microsoft.com/office/drawing/2014/main" val="2587213519"/>
                    </a:ext>
                  </a:extLst>
                </a:gridCol>
                <a:gridCol w="2063033">
                  <a:extLst>
                    <a:ext uri="{9D8B030D-6E8A-4147-A177-3AD203B41FA5}">
                      <a16:colId xmlns:a16="http://schemas.microsoft.com/office/drawing/2014/main" val="3449050604"/>
                    </a:ext>
                  </a:extLst>
                </a:gridCol>
                <a:gridCol w="2524333">
                  <a:extLst>
                    <a:ext uri="{9D8B030D-6E8A-4147-A177-3AD203B41FA5}">
                      <a16:colId xmlns:a16="http://schemas.microsoft.com/office/drawing/2014/main" val="2153322818"/>
                    </a:ext>
                  </a:extLst>
                </a:gridCol>
              </a:tblGrid>
              <a:tr h="376380">
                <a:tc>
                  <a:txBody>
                    <a:bodyPr/>
                    <a:lstStyle/>
                    <a:p>
                      <a:pPr>
                        <a:lnSpc>
                          <a:spcPct val="115000"/>
                        </a:lnSpc>
                        <a:spcAft>
                          <a:spcPts val="0"/>
                        </a:spcAft>
                      </a:pPr>
                      <a:r>
                        <a:rPr lang="es-PE" sz="2000" b="1" dirty="0">
                          <a:effectLst/>
                          <a:latin typeface="Calibri Light" panose="020F0302020204030204" pitchFamily="34" charset="0"/>
                          <a:ea typeface="Times New Roman" panose="02020603050405020304" pitchFamily="18" charset="0"/>
                          <a:cs typeface="Times New Roman" panose="02020603050405020304" pitchFamily="18" charset="0"/>
                        </a:rPr>
                        <a:t>UGEL</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b="1" dirty="0">
                          <a:effectLst/>
                          <a:latin typeface="Calibri Light" panose="020F0302020204030204" pitchFamily="34" charset="0"/>
                          <a:ea typeface="Times New Roman" panose="02020603050405020304" pitchFamily="18" charset="0"/>
                          <a:cs typeface="Times New Roman" panose="02020603050405020304" pitchFamily="18" charset="0"/>
                        </a:rPr>
                        <a:t>Docentes </a:t>
                      </a:r>
                      <a:r>
                        <a:rPr lang="es-PE" sz="2000" b="1" dirty="0" smtClean="0">
                          <a:effectLst/>
                          <a:latin typeface="Calibri Light" panose="020F0302020204030204" pitchFamily="34" charset="0"/>
                          <a:ea typeface="Times New Roman" panose="02020603050405020304" pitchFamily="18" charset="0"/>
                          <a:cs typeface="Times New Roman" panose="02020603050405020304" pitchFamily="18" charset="0"/>
                        </a:rPr>
                        <a:t>nivel </a:t>
                      </a:r>
                      <a:r>
                        <a:rPr lang="es-PE" sz="2000" b="1" dirty="0">
                          <a:effectLst/>
                          <a:latin typeface="Calibri Light" panose="020F0302020204030204" pitchFamily="34" charset="0"/>
                          <a:ea typeface="Times New Roman" panose="02020603050405020304" pitchFamily="18" charset="0"/>
                          <a:cs typeface="Times New Roman" panose="02020603050405020304" pitchFamily="18" charset="0"/>
                        </a:rPr>
                        <a:t>inicial</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b="1">
                          <a:effectLst/>
                          <a:latin typeface="Calibri Light" panose="020F0302020204030204" pitchFamily="34" charset="0"/>
                          <a:ea typeface="Times New Roman" panose="02020603050405020304" pitchFamily="18" charset="0"/>
                          <a:cs typeface="Times New Roman" panose="02020603050405020304" pitchFamily="18" charset="0"/>
                        </a:rPr>
                        <a:t>Docentes de nivel primaria </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b="1">
                          <a:effectLst/>
                          <a:latin typeface="Calibri Light" panose="020F0302020204030204" pitchFamily="34" charset="0"/>
                          <a:ea typeface="Times New Roman" panose="02020603050405020304" pitchFamily="18" charset="0"/>
                          <a:cs typeface="Times New Roman" panose="02020603050405020304" pitchFamily="18" charset="0"/>
                        </a:rPr>
                        <a:t>Docentes de nivel Secundaria </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b="1" dirty="0">
                          <a:effectLst/>
                          <a:latin typeface="Calibri Light" panose="020F0302020204030204" pitchFamily="34" charset="0"/>
                          <a:ea typeface="Times New Roman" panose="02020603050405020304" pitchFamily="18" charset="0"/>
                          <a:cs typeface="Times New Roman" panose="02020603050405020304" pitchFamily="18" charset="0"/>
                        </a:rPr>
                        <a:t>Total, de Docentes Jubilados  </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286473047"/>
                  </a:ext>
                </a:extLst>
              </a:tr>
              <a:tr h="376380">
                <a:tc>
                  <a:txBody>
                    <a:bodyPr/>
                    <a:lstStyle/>
                    <a:p>
                      <a:pP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BELLAVISTA</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951832082"/>
                  </a:ext>
                </a:extLst>
              </a:tr>
              <a:tr h="376380">
                <a:tc>
                  <a:txBody>
                    <a:bodyPr/>
                    <a:lstStyle/>
                    <a:p>
                      <a:pP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EL DORADO</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299362150"/>
                  </a:ext>
                </a:extLst>
              </a:tr>
              <a:tr h="376380">
                <a:tc>
                  <a:txBody>
                    <a:bodyPr/>
                    <a:lstStyle/>
                    <a:p>
                      <a:pP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HUALLAGA</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910142125"/>
                  </a:ext>
                </a:extLst>
              </a:tr>
              <a:tr h="376380">
                <a:tc>
                  <a:txBody>
                    <a:bodyPr/>
                    <a:lstStyle/>
                    <a:p>
                      <a:pP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LAMAS</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916564061"/>
                  </a:ext>
                </a:extLst>
              </a:tr>
              <a:tr h="376380">
                <a:tc>
                  <a:txBody>
                    <a:bodyPr/>
                    <a:lstStyle/>
                    <a:p>
                      <a:pP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MARISCAL Cáceres</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2589590"/>
                  </a:ext>
                </a:extLst>
              </a:tr>
              <a:tr h="376380">
                <a:tc>
                  <a:txBody>
                    <a:bodyPr/>
                    <a:lstStyle/>
                    <a:p>
                      <a:pP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MOYOBAMBA</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26</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extLst>
                  <a:ext uri="{0D108BD9-81ED-4DB2-BD59-A6C34878D82A}">
                    <a16:rowId xmlns:a16="http://schemas.microsoft.com/office/drawing/2014/main" val="1896172751"/>
                  </a:ext>
                </a:extLst>
              </a:tr>
              <a:tr h="376380">
                <a:tc>
                  <a:txBody>
                    <a:bodyPr/>
                    <a:lstStyle/>
                    <a:p>
                      <a:pP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PICOTA</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389774775"/>
                  </a:ext>
                </a:extLst>
              </a:tr>
              <a:tr h="376380">
                <a:tc>
                  <a:txBody>
                    <a:bodyPr/>
                    <a:lstStyle/>
                    <a:p>
                      <a:pP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RIOJA</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11</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109334721"/>
                  </a:ext>
                </a:extLst>
              </a:tr>
              <a:tr h="376380">
                <a:tc>
                  <a:txBody>
                    <a:bodyPr/>
                    <a:lstStyle/>
                    <a:p>
                      <a:pP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SAN MARTIN</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19</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47</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420541255"/>
                  </a:ext>
                </a:extLst>
              </a:tr>
              <a:tr h="376380">
                <a:tc>
                  <a:txBody>
                    <a:bodyPr/>
                    <a:lstStyle/>
                    <a:p>
                      <a:pP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TOCACHE</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19</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754022663"/>
                  </a:ext>
                </a:extLst>
              </a:tr>
              <a:tr h="376380">
                <a:tc>
                  <a:txBody>
                    <a:bodyPr/>
                    <a:lstStyle/>
                    <a:p>
                      <a:pP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 general</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18</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108</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53</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179</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972199855"/>
                  </a:ext>
                </a:extLst>
              </a:tr>
            </a:tbl>
          </a:graphicData>
        </a:graphic>
      </p:graphicFrame>
      <p:sp>
        <p:nvSpPr>
          <p:cNvPr id="7" name="Rectangle 2"/>
          <p:cNvSpPr>
            <a:spLocks noChangeArrowheads="1"/>
          </p:cNvSpPr>
          <p:nvPr/>
        </p:nvSpPr>
        <p:spPr bwMode="auto">
          <a:xfrm>
            <a:off x="606189" y="624949"/>
            <a:ext cx="98444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n-US" sz="1600" b="1" i="0"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Cuadro N° 02: Cantidad de Docentes que se jubilaran al 2022, por nivel educativo y por UGEL, en la región San Martín</a:t>
            </a:r>
            <a:endParaRPr kumimoji="0" lang="en-US" altLang="en-US" sz="1600" b="1" i="0" u="none" strike="noStrike" cap="none" normalizeH="0" baseline="0" dirty="0" smtClean="0">
              <a:ln>
                <a:noFill/>
              </a:ln>
              <a:solidFill>
                <a:schemeClr val="tx1"/>
              </a:solidFill>
              <a:effectLst/>
            </a:endParaRPr>
          </a:p>
        </p:txBody>
      </p:sp>
      <p:sp>
        <p:nvSpPr>
          <p:cNvPr id="8" name="Rectángulo 7"/>
          <p:cNvSpPr/>
          <p:nvPr/>
        </p:nvSpPr>
        <p:spPr>
          <a:xfrm>
            <a:off x="700585" y="6258467"/>
            <a:ext cx="10927307" cy="338554"/>
          </a:xfrm>
          <a:prstGeom prst="rect">
            <a:avLst/>
          </a:prstGeom>
        </p:spPr>
        <p:txBody>
          <a:bodyPr wrap="square">
            <a:spAutoFit/>
          </a:bodyPr>
          <a:lstStyle/>
          <a:p>
            <a:pPr lvl="0" eaLnBrk="0" fontAlgn="base" hangingPunct="0">
              <a:spcBef>
                <a:spcPct val="0"/>
              </a:spcBef>
              <a:spcAft>
                <a:spcPct val="0"/>
              </a:spcAft>
            </a:pPr>
            <a:r>
              <a:rPr lang="es-PE" altLang="en-US" sz="1600" dirty="0">
                <a:latin typeface="Calibri Light" panose="020F0302020204030204" pitchFamily="34" charset="0"/>
                <a:ea typeface="Times New Roman" panose="02020603050405020304" pitchFamily="18" charset="0"/>
                <a:cs typeface="Calibri Light" panose="020F0302020204030204" pitchFamily="34" charset="0"/>
              </a:rPr>
              <a:t>Fuente: </a:t>
            </a:r>
            <a:r>
              <a:rPr lang="es-PE" altLang="en-US" sz="1600"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sz="1600" dirty="0">
                <a:latin typeface="Calibri Light" panose="020F0302020204030204" pitchFamily="34" charset="0"/>
                <a:ea typeface="Times New Roman" panose="02020603050405020304" pitchFamily="18" charset="0"/>
                <a:cs typeface="Calibri Light" panose="020F0302020204030204" pitchFamily="34" charset="0"/>
              </a:rPr>
              <a:t> – UE / </a:t>
            </a:r>
            <a:r>
              <a:rPr lang="es-PE" altLang="en-US" sz="1600"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sz="1600" dirty="0">
                <a:latin typeface="Calibri Light" panose="020F0302020204030204" pitchFamily="34" charset="0"/>
                <a:ea typeface="Times New Roman" panose="02020603050405020304" pitchFamily="18" charset="0"/>
                <a:cs typeface="Calibri Light" panose="020F0302020204030204" pitchFamily="34" charset="0"/>
              </a:rPr>
              <a:t> – Censo Escolar / </a:t>
            </a:r>
            <a:r>
              <a:rPr lang="es-PE" altLang="en-US" sz="1600"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sz="1600" dirty="0">
                <a:latin typeface="Calibri Light" panose="020F0302020204030204" pitchFamily="34" charset="0"/>
                <a:ea typeface="Times New Roman" panose="02020603050405020304" pitchFamily="18" charset="0"/>
                <a:cs typeface="Calibri Light" panose="020F0302020204030204" pitchFamily="34" charset="0"/>
              </a:rPr>
              <a:t> – SIAGIE / </a:t>
            </a:r>
            <a:r>
              <a:rPr lang="es-PE" altLang="en-US" sz="1600"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sz="1600" dirty="0">
                <a:latin typeface="Calibri Light" panose="020F0302020204030204" pitchFamily="34" charset="0"/>
                <a:ea typeface="Times New Roman" panose="02020603050405020304" pitchFamily="18" charset="0"/>
                <a:cs typeface="Calibri Light" panose="020F0302020204030204" pitchFamily="34" charset="0"/>
              </a:rPr>
              <a:t> – DIGESU / Elaboración DRESM </a:t>
            </a:r>
            <a:endParaRPr lang="es-PE" altLang="en-US" sz="4400" dirty="0">
              <a:latin typeface="Arial" panose="020B0604020202020204" pitchFamily="34" charset="0"/>
            </a:endParaRPr>
          </a:p>
        </p:txBody>
      </p:sp>
    </p:spTree>
    <p:extLst>
      <p:ext uri="{BB962C8B-B14F-4D97-AF65-F5344CB8AC3E}">
        <p14:creationId xmlns:p14="http://schemas.microsoft.com/office/powerpoint/2010/main" val="372585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471958870"/>
              </p:ext>
            </p:extLst>
          </p:nvPr>
        </p:nvGraphicFramePr>
        <p:xfrm>
          <a:off x="688643" y="1411562"/>
          <a:ext cx="10515599" cy="4907280"/>
        </p:xfrm>
        <a:graphic>
          <a:graphicData uri="http://schemas.openxmlformats.org/drawingml/2006/table">
            <a:tbl>
              <a:tblPr firstRow="1" firstCol="1" bandRow="1"/>
              <a:tblGrid>
                <a:gridCol w="1886499">
                  <a:extLst>
                    <a:ext uri="{9D8B030D-6E8A-4147-A177-3AD203B41FA5}">
                      <a16:colId xmlns:a16="http://schemas.microsoft.com/office/drawing/2014/main" val="1422911314"/>
                    </a:ext>
                  </a:extLst>
                </a:gridCol>
                <a:gridCol w="1932767">
                  <a:extLst>
                    <a:ext uri="{9D8B030D-6E8A-4147-A177-3AD203B41FA5}">
                      <a16:colId xmlns:a16="http://schemas.microsoft.com/office/drawing/2014/main" val="3760027140"/>
                    </a:ext>
                  </a:extLst>
                </a:gridCol>
                <a:gridCol w="2391247">
                  <a:extLst>
                    <a:ext uri="{9D8B030D-6E8A-4147-A177-3AD203B41FA5}">
                      <a16:colId xmlns:a16="http://schemas.microsoft.com/office/drawing/2014/main" val="2747551015"/>
                    </a:ext>
                  </a:extLst>
                </a:gridCol>
                <a:gridCol w="2071573">
                  <a:extLst>
                    <a:ext uri="{9D8B030D-6E8A-4147-A177-3AD203B41FA5}">
                      <a16:colId xmlns:a16="http://schemas.microsoft.com/office/drawing/2014/main" val="2245611327"/>
                    </a:ext>
                  </a:extLst>
                </a:gridCol>
                <a:gridCol w="2233513">
                  <a:extLst>
                    <a:ext uri="{9D8B030D-6E8A-4147-A177-3AD203B41FA5}">
                      <a16:colId xmlns:a16="http://schemas.microsoft.com/office/drawing/2014/main" val="962377262"/>
                    </a:ext>
                  </a:extLst>
                </a:gridCol>
              </a:tblGrid>
              <a:tr h="165100">
                <a:tc>
                  <a:txBody>
                    <a:bodyPr/>
                    <a:lstStyle/>
                    <a:p>
                      <a:pPr>
                        <a:lnSpc>
                          <a:spcPct val="115000"/>
                        </a:lnSpc>
                        <a:spcAft>
                          <a:spcPts val="0"/>
                        </a:spcAft>
                      </a:pPr>
                      <a:r>
                        <a:rPr lang="es-PE" sz="2000" dirty="0">
                          <a:effectLst/>
                          <a:latin typeface="Calibri Light" panose="020F0302020204030204" pitchFamily="34" charset="0"/>
                          <a:ea typeface="Times New Roman" panose="02020603050405020304" pitchFamily="18" charset="0"/>
                          <a:cs typeface="Times New Roman" panose="02020603050405020304" pitchFamily="18" charset="0"/>
                        </a:rPr>
                        <a:t>UGEL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Docentes de nivel inicial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Docentes de nivel primaria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Docentes de nivel Secundaria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Total, de Docentes Jubilados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35177432"/>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BELLAVISTA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412049592"/>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EL DORADO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927272987"/>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HUALLAGA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916853864"/>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LAMAS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869447228"/>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MARISCAL Cáceres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286349431"/>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MOYOBAMBA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182253953"/>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PICOTA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11562138"/>
                  </a:ext>
                </a:extLst>
              </a:tr>
              <a:tr h="165100">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RIOJA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486653213"/>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SAN MARTIN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79343017"/>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TOCACHE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131517979"/>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 general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526586185"/>
                  </a:ext>
                </a:extLst>
              </a:tr>
            </a:tbl>
          </a:graphicData>
        </a:graphic>
      </p:graphicFrame>
      <p:sp>
        <p:nvSpPr>
          <p:cNvPr id="7" name="Rectangle 2"/>
          <p:cNvSpPr>
            <a:spLocks noChangeArrowheads="1"/>
          </p:cNvSpPr>
          <p:nvPr/>
        </p:nvSpPr>
        <p:spPr bwMode="auto">
          <a:xfrm>
            <a:off x="810905" y="705092"/>
            <a:ext cx="11070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n-US" b="0" i="0"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Cuadro N° 03: Cantidad de Docentes que se jubilaran el 2023, por nivel educativo y por UGEL, en la región San Martín</a:t>
            </a:r>
            <a:endParaRPr kumimoji="0" lang="en-US" altLang="en-US" b="0" i="0" u="none" strike="noStrike" cap="none" normalizeH="0" baseline="0" dirty="0" smtClean="0">
              <a:ln>
                <a:noFill/>
              </a:ln>
              <a:solidFill>
                <a:schemeClr val="tx1"/>
              </a:solidFill>
              <a:effectLst/>
            </a:endParaRPr>
          </a:p>
        </p:txBody>
      </p:sp>
      <p:sp>
        <p:nvSpPr>
          <p:cNvPr id="8" name="Rectángulo 7"/>
          <p:cNvSpPr/>
          <p:nvPr/>
        </p:nvSpPr>
        <p:spPr>
          <a:xfrm>
            <a:off x="551027" y="6162933"/>
            <a:ext cx="10653215" cy="307777"/>
          </a:xfrm>
          <a:prstGeom prst="rect">
            <a:avLst/>
          </a:prstGeom>
        </p:spPr>
        <p:txBody>
          <a:bodyPr wrap="square">
            <a:spAutoFit/>
          </a:bodyPr>
          <a:lstStyle/>
          <a:p>
            <a:pPr lvl="0" eaLnBrk="0" fontAlgn="base" hangingPunct="0">
              <a:spcBef>
                <a:spcPct val="0"/>
              </a:spcBef>
              <a:spcAft>
                <a:spcPct val="0"/>
              </a:spcAft>
            </a:pPr>
            <a:r>
              <a:rPr lang="es-PE" altLang="en-US" sz="1400" dirty="0">
                <a:latin typeface="Calibri Light" panose="020F0302020204030204" pitchFamily="34" charset="0"/>
                <a:ea typeface="Times New Roman" panose="02020603050405020304" pitchFamily="18" charset="0"/>
                <a:cs typeface="Calibri Light" panose="020F0302020204030204" pitchFamily="34" charset="0"/>
              </a:rPr>
              <a:t>Fuente: </a:t>
            </a:r>
            <a:r>
              <a:rPr lang="es-PE" altLang="en-US" sz="1400"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sz="1400" dirty="0">
                <a:latin typeface="Calibri Light" panose="020F0302020204030204" pitchFamily="34" charset="0"/>
                <a:ea typeface="Times New Roman" panose="02020603050405020304" pitchFamily="18" charset="0"/>
                <a:cs typeface="Calibri Light" panose="020F0302020204030204" pitchFamily="34" charset="0"/>
              </a:rPr>
              <a:t> – UE / </a:t>
            </a:r>
            <a:r>
              <a:rPr lang="es-PE" altLang="en-US" sz="1400"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sz="1400" dirty="0">
                <a:latin typeface="Calibri Light" panose="020F0302020204030204" pitchFamily="34" charset="0"/>
                <a:ea typeface="Times New Roman" panose="02020603050405020304" pitchFamily="18" charset="0"/>
                <a:cs typeface="Calibri Light" panose="020F0302020204030204" pitchFamily="34" charset="0"/>
              </a:rPr>
              <a:t> – Censo Escolar / </a:t>
            </a:r>
            <a:r>
              <a:rPr lang="es-PE" altLang="en-US" sz="1400"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sz="1400" dirty="0">
                <a:latin typeface="Calibri Light" panose="020F0302020204030204" pitchFamily="34" charset="0"/>
                <a:ea typeface="Times New Roman" panose="02020603050405020304" pitchFamily="18" charset="0"/>
                <a:cs typeface="Calibri Light" panose="020F0302020204030204" pitchFamily="34" charset="0"/>
              </a:rPr>
              <a:t> – SIAGIE / </a:t>
            </a:r>
            <a:r>
              <a:rPr lang="es-PE" altLang="en-US" sz="1400"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sz="1400" dirty="0">
                <a:latin typeface="Calibri Light" panose="020F0302020204030204" pitchFamily="34" charset="0"/>
                <a:ea typeface="Times New Roman" panose="02020603050405020304" pitchFamily="18" charset="0"/>
                <a:cs typeface="Calibri Light" panose="020F0302020204030204" pitchFamily="34" charset="0"/>
              </a:rPr>
              <a:t> – DIGESU / Elaboración DRESM </a:t>
            </a:r>
            <a:endParaRPr lang="es-PE" altLang="en-US" sz="4000" dirty="0">
              <a:latin typeface="Arial" panose="020B0604020202020204" pitchFamily="34" charset="0"/>
            </a:endParaRPr>
          </a:p>
        </p:txBody>
      </p:sp>
    </p:spTree>
    <p:extLst>
      <p:ext uri="{BB962C8B-B14F-4D97-AF65-F5344CB8AC3E}">
        <p14:creationId xmlns:p14="http://schemas.microsoft.com/office/powerpoint/2010/main" val="281570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752393685"/>
              </p:ext>
            </p:extLst>
          </p:nvPr>
        </p:nvGraphicFramePr>
        <p:xfrm>
          <a:off x="415119" y="1261437"/>
          <a:ext cx="10515599" cy="4556760"/>
        </p:xfrm>
        <a:graphic>
          <a:graphicData uri="http://schemas.openxmlformats.org/drawingml/2006/table">
            <a:tbl>
              <a:tblPr firstRow="1" firstCol="1" bandRow="1"/>
              <a:tblGrid>
                <a:gridCol w="2098914">
                  <a:extLst>
                    <a:ext uri="{9D8B030D-6E8A-4147-A177-3AD203B41FA5}">
                      <a16:colId xmlns:a16="http://schemas.microsoft.com/office/drawing/2014/main" val="65217049"/>
                    </a:ext>
                  </a:extLst>
                </a:gridCol>
                <a:gridCol w="1758208">
                  <a:extLst>
                    <a:ext uri="{9D8B030D-6E8A-4147-A177-3AD203B41FA5}">
                      <a16:colId xmlns:a16="http://schemas.microsoft.com/office/drawing/2014/main" val="2558359060"/>
                    </a:ext>
                  </a:extLst>
                </a:gridCol>
                <a:gridCol w="2103120">
                  <a:extLst>
                    <a:ext uri="{9D8B030D-6E8A-4147-A177-3AD203B41FA5}">
                      <a16:colId xmlns:a16="http://schemas.microsoft.com/office/drawing/2014/main" val="1516020175"/>
                    </a:ext>
                  </a:extLst>
                </a:gridCol>
                <a:gridCol w="2164110">
                  <a:extLst>
                    <a:ext uri="{9D8B030D-6E8A-4147-A177-3AD203B41FA5}">
                      <a16:colId xmlns:a16="http://schemas.microsoft.com/office/drawing/2014/main" val="268493926"/>
                    </a:ext>
                  </a:extLst>
                </a:gridCol>
                <a:gridCol w="2391247">
                  <a:extLst>
                    <a:ext uri="{9D8B030D-6E8A-4147-A177-3AD203B41FA5}">
                      <a16:colId xmlns:a16="http://schemas.microsoft.com/office/drawing/2014/main" val="2175533729"/>
                    </a:ext>
                  </a:extLst>
                </a:gridCol>
              </a:tblGrid>
              <a:tr h="165100">
                <a:tc>
                  <a:txBody>
                    <a:bodyPr/>
                    <a:lstStyle/>
                    <a:p>
                      <a:pPr>
                        <a:lnSpc>
                          <a:spcPct val="115000"/>
                        </a:lnSpc>
                        <a:spcAft>
                          <a:spcPts val="0"/>
                        </a:spcAft>
                      </a:pPr>
                      <a:r>
                        <a:rPr lang="es-PE" sz="2000" dirty="0">
                          <a:effectLst/>
                          <a:latin typeface="Calibri Light" panose="020F0302020204030204" pitchFamily="34" charset="0"/>
                          <a:ea typeface="Times New Roman" panose="02020603050405020304" pitchFamily="18" charset="0"/>
                          <a:cs typeface="Times New Roman" panose="02020603050405020304" pitchFamily="18" charset="0"/>
                        </a:rPr>
                        <a:t>UGEL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Docentes de nivel inicial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Docentes de nivel primaria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Docentes de nivel Secundaria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Total de Docentes Jubilados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771414302"/>
                  </a:ext>
                </a:extLst>
              </a:tr>
              <a:tr h="165100">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BELLAVISTA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132200812"/>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EL DORADO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232878546"/>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HUALLAGA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780456682"/>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LAMAS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436755489"/>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MARISCAL Cáceres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809196875"/>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MOYOBAMBA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573962453"/>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PICOTA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4227859371"/>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RIOJA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189227641"/>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SAN MARTIN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4213496392"/>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TOCACHE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130600366"/>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 general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231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891756944"/>
                  </a:ext>
                </a:extLst>
              </a:tr>
            </a:tbl>
          </a:graphicData>
        </a:graphic>
      </p:graphicFrame>
      <p:sp>
        <p:nvSpPr>
          <p:cNvPr id="7" name="Rectangle 2"/>
          <p:cNvSpPr>
            <a:spLocks noChangeArrowheads="1"/>
          </p:cNvSpPr>
          <p:nvPr/>
        </p:nvSpPr>
        <p:spPr bwMode="auto">
          <a:xfrm>
            <a:off x="264993" y="552995"/>
            <a:ext cx="1152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es-PE" altLang="en-US" b="0" i="0"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Cuadro N° 04: Cantidad de Docentes que se jubilaran el 2024, por nivel educativo y por UGEL, en la región San Martín</a:t>
            </a:r>
            <a:endParaRPr kumimoji="0" lang="en-US" altLang="en-US" b="0" i="0" u="none" strike="noStrike" cap="none" normalizeH="0" baseline="0" dirty="0" smtClean="0">
              <a:ln>
                <a:noFill/>
              </a:ln>
              <a:solidFill>
                <a:schemeClr val="tx1"/>
              </a:solidFill>
              <a:effectLst/>
            </a:endParaRPr>
          </a:p>
        </p:txBody>
      </p:sp>
      <p:sp>
        <p:nvSpPr>
          <p:cNvPr id="8" name="Rectángulo 7"/>
          <p:cNvSpPr/>
          <p:nvPr/>
        </p:nvSpPr>
        <p:spPr>
          <a:xfrm>
            <a:off x="755176" y="6094695"/>
            <a:ext cx="10435988" cy="369332"/>
          </a:xfrm>
          <a:prstGeom prst="rect">
            <a:avLst/>
          </a:prstGeom>
        </p:spPr>
        <p:txBody>
          <a:bodyPr wrap="square">
            <a:spAutoFit/>
          </a:bodyPr>
          <a:lstStyle/>
          <a:p>
            <a:pPr lvl="0" eaLnBrk="0" fontAlgn="base" hangingPunct="0">
              <a:spcBef>
                <a:spcPct val="0"/>
              </a:spcBef>
              <a:spcAft>
                <a:spcPct val="0"/>
              </a:spcAft>
            </a:pPr>
            <a:r>
              <a:rPr lang="es-PE" altLang="en-US" dirty="0">
                <a:latin typeface="Calibri Light" panose="020F0302020204030204" pitchFamily="34" charset="0"/>
                <a:ea typeface="Times New Roman" panose="02020603050405020304" pitchFamily="18" charset="0"/>
                <a:cs typeface="Calibri Light" panose="020F0302020204030204" pitchFamily="34" charset="0"/>
              </a:rPr>
              <a:t>Fuente: </a:t>
            </a:r>
            <a:r>
              <a:rPr lang="es-PE" altLang="en-US"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dirty="0">
                <a:latin typeface="Calibri Light" panose="020F0302020204030204" pitchFamily="34" charset="0"/>
                <a:ea typeface="Times New Roman" panose="02020603050405020304" pitchFamily="18" charset="0"/>
                <a:cs typeface="Calibri Light" panose="020F0302020204030204" pitchFamily="34" charset="0"/>
              </a:rPr>
              <a:t> – UE / </a:t>
            </a:r>
            <a:r>
              <a:rPr lang="es-PE" altLang="en-US"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dirty="0">
                <a:latin typeface="Calibri Light" panose="020F0302020204030204" pitchFamily="34" charset="0"/>
                <a:ea typeface="Times New Roman" panose="02020603050405020304" pitchFamily="18" charset="0"/>
                <a:cs typeface="Calibri Light" panose="020F0302020204030204" pitchFamily="34" charset="0"/>
              </a:rPr>
              <a:t> – Censo Escolar / </a:t>
            </a:r>
            <a:r>
              <a:rPr lang="es-PE" altLang="en-US"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dirty="0">
                <a:latin typeface="Calibri Light" panose="020F0302020204030204" pitchFamily="34" charset="0"/>
                <a:ea typeface="Times New Roman" panose="02020603050405020304" pitchFamily="18" charset="0"/>
                <a:cs typeface="Calibri Light" panose="020F0302020204030204" pitchFamily="34" charset="0"/>
              </a:rPr>
              <a:t> – SIAGIE / </a:t>
            </a:r>
            <a:r>
              <a:rPr lang="es-PE" altLang="en-US"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dirty="0">
                <a:latin typeface="Calibri Light" panose="020F0302020204030204" pitchFamily="34" charset="0"/>
                <a:ea typeface="Times New Roman" panose="02020603050405020304" pitchFamily="18" charset="0"/>
                <a:cs typeface="Calibri Light" panose="020F0302020204030204" pitchFamily="34" charset="0"/>
              </a:rPr>
              <a:t> – DIGESU / Elaboración DRESM</a:t>
            </a:r>
            <a:endParaRPr lang="es-PE" altLang="en-US" sz="4800" dirty="0">
              <a:latin typeface="Arial" panose="020B0604020202020204" pitchFamily="34" charset="0"/>
            </a:endParaRPr>
          </a:p>
        </p:txBody>
      </p:sp>
    </p:spTree>
    <p:extLst>
      <p:ext uri="{BB962C8B-B14F-4D97-AF65-F5344CB8AC3E}">
        <p14:creationId xmlns:p14="http://schemas.microsoft.com/office/powerpoint/2010/main" val="288766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427226389"/>
              </p:ext>
            </p:extLst>
          </p:nvPr>
        </p:nvGraphicFramePr>
        <p:xfrm>
          <a:off x="701723" y="1234141"/>
          <a:ext cx="10515600" cy="4556760"/>
        </p:xfrm>
        <a:graphic>
          <a:graphicData uri="http://schemas.openxmlformats.org/drawingml/2006/table">
            <a:tbl>
              <a:tblPr firstRow="1" firstCol="1" bandRow="1"/>
              <a:tblGrid>
                <a:gridCol w="2098914">
                  <a:extLst>
                    <a:ext uri="{9D8B030D-6E8A-4147-A177-3AD203B41FA5}">
                      <a16:colId xmlns:a16="http://schemas.microsoft.com/office/drawing/2014/main" val="530826977"/>
                    </a:ext>
                  </a:extLst>
                </a:gridCol>
                <a:gridCol w="1756105">
                  <a:extLst>
                    <a:ext uri="{9D8B030D-6E8A-4147-A177-3AD203B41FA5}">
                      <a16:colId xmlns:a16="http://schemas.microsoft.com/office/drawing/2014/main" val="3011106095"/>
                    </a:ext>
                  </a:extLst>
                </a:gridCol>
                <a:gridCol w="2107326">
                  <a:extLst>
                    <a:ext uri="{9D8B030D-6E8A-4147-A177-3AD203B41FA5}">
                      <a16:colId xmlns:a16="http://schemas.microsoft.com/office/drawing/2014/main" val="3832456858"/>
                    </a:ext>
                  </a:extLst>
                </a:gridCol>
                <a:gridCol w="2456444">
                  <a:extLst>
                    <a:ext uri="{9D8B030D-6E8A-4147-A177-3AD203B41FA5}">
                      <a16:colId xmlns:a16="http://schemas.microsoft.com/office/drawing/2014/main" val="3659040803"/>
                    </a:ext>
                  </a:extLst>
                </a:gridCol>
                <a:gridCol w="2096811">
                  <a:extLst>
                    <a:ext uri="{9D8B030D-6E8A-4147-A177-3AD203B41FA5}">
                      <a16:colId xmlns:a16="http://schemas.microsoft.com/office/drawing/2014/main" val="1609370692"/>
                    </a:ext>
                  </a:extLst>
                </a:gridCol>
              </a:tblGrid>
              <a:tr h="165100">
                <a:tc>
                  <a:txBody>
                    <a:bodyPr/>
                    <a:lstStyle/>
                    <a:p>
                      <a:pPr>
                        <a:lnSpc>
                          <a:spcPct val="115000"/>
                        </a:lnSpc>
                        <a:spcAft>
                          <a:spcPts val="0"/>
                        </a:spcAft>
                      </a:pPr>
                      <a:r>
                        <a:rPr lang="es-PE" sz="2000" dirty="0">
                          <a:effectLst/>
                          <a:latin typeface="Calibri Light" panose="020F0302020204030204" pitchFamily="34" charset="0"/>
                          <a:ea typeface="Times New Roman" panose="02020603050405020304" pitchFamily="18" charset="0"/>
                          <a:cs typeface="Times New Roman" panose="02020603050405020304" pitchFamily="18" charset="0"/>
                        </a:rPr>
                        <a:t>UGEL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Docentes de nivel inicial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Docentes de nivel primaria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Docentes de nivel Secundaria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Total de Docentes Jubilados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3084702872"/>
                  </a:ext>
                </a:extLst>
              </a:tr>
              <a:tr h="165100">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BELLAVISTA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66781125"/>
                  </a:ext>
                </a:extLst>
              </a:tr>
              <a:tr h="165100">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EL DORADO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860663215"/>
                  </a:ext>
                </a:extLst>
              </a:tr>
              <a:tr h="165100">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HUALLAGA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129293795"/>
                  </a:ext>
                </a:extLst>
              </a:tr>
              <a:tr h="165100">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LAMAS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845953410"/>
                  </a:ext>
                </a:extLst>
              </a:tr>
              <a:tr h="165100">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MARISCAL Cáceres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186668312"/>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MOYOBAMBA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120800441"/>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PICOTA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775570465"/>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RIOJA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229684979"/>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SAN MARTIN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238077972"/>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TOCACHE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19</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343210613"/>
                  </a:ext>
                </a:extLst>
              </a:tr>
              <a:tr h="165100">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 general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280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4153203736"/>
                  </a:ext>
                </a:extLst>
              </a:tr>
            </a:tbl>
          </a:graphicData>
        </a:graphic>
      </p:graphicFrame>
      <p:sp>
        <p:nvSpPr>
          <p:cNvPr id="5" name="Rectangle 1"/>
          <p:cNvSpPr>
            <a:spLocks noChangeArrowheads="1"/>
          </p:cNvSpPr>
          <p:nvPr/>
        </p:nvSpPr>
        <p:spPr bwMode="auto">
          <a:xfrm>
            <a:off x="197048" y="677798"/>
            <a:ext cx="1152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es-PE" altLang="en-US" b="0" i="0"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Cuadro N° 05: Cantidad de Docentes que se jubilaran el 2025, por nivel educativo y por UGEL, en la región San Martín</a:t>
            </a:r>
            <a:endParaRPr kumimoji="0" lang="en-US" altLang="en-US" b="0" i="0" u="none" strike="noStrike" cap="none" normalizeH="0" baseline="0" dirty="0" smtClean="0">
              <a:ln>
                <a:noFill/>
              </a:ln>
              <a:solidFill>
                <a:schemeClr val="tx1"/>
              </a:solidFill>
              <a:effectLst/>
            </a:endParaRPr>
          </a:p>
        </p:txBody>
      </p:sp>
      <p:sp>
        <p:nvSpPr>
          <p:cNvPr id="6" name="Rectángulo 5"/>
          <p:cNvSpPr/>
          <p:nvPr/>
        </p:nvSpPr>
        <p:spPr>
          <a:xfrm>
            <a:off x="783041" y="6108343"/>
            <a:ext cx="10352964" cy="369332"/>
          </a:xfrm>
          <a:prstGeom prst="rect">
            <a:avLst/>
          </a:prstGeom>
        </p:spPr>
        <p:txBody>
          <a:bodyPr wrap="square">
            <a:spAutoFit/>
          </a:bodyPr>
          <a:lstStyle/>
          <a:p>
            <a:pPr lvl="0" eaLnBrk="0" fontAlgn="base" hangingPunct="0">
              <a:spcBef>
                <a:spcPct val="0"/>
              </a:spcBef>
              <a:spcAft>
                <a:spcPct val="0"/>
              </a:spcAft>
            </a:pPr>
            <a:r>
              <a:rPr lang="es-PE" altLang="en-US" dirty="0">
                <a:latin typeface="Calibri Light" panose="020F0302020204030204" pitchFamily="34" charset="0"/>
                <a:ea typeface="Times New Roman" panose="02020603050405020304" pitchFamily="18" charset="0"/>
                <a:cs typeface="Calibri Light" panose="020F0302020204030204" pitchFamily="34" charset="0"/>
              </a:rPr>
              <a:t>Fuente: </a:t>
            </a:r>
            <a:r>
              <a:rPr lang="es-PE" altLang="en-US"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dirty="0">
                <a:latin typeface="Calibri Light" panose="020F0302020204030204" pitchFamily="34" charset="0"/>
                <a:ea typeface="Times New Roman" panose="02020603050405020304" pitchFamily="18" charset="0"/>
                <a:cs typeface="Calibri Light" panose="020F0302020204030204" pitchFamily="34" charset="0"/>
              </a:rPr>
              <a:t> – UE / </a:t>
            </a:r>
            <a:r>
              <a:rPr lang="es-PE" altLang="en-US"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dirty="0">
                <a:latin typeface="Calibri Light" panose="020F0302020204030204" pitchFamily="34" charset="0"/>
                <a:ea typeface="Times New Roman" panose="02020603050405020304" pitchFamily="18" charset="0"/>
                <a:cs typeface="Calibri Light" panose="020F0302020204030204" pitchFamily="34" charset="0"/>
              </a:rPr>
              <a:t> – Censo Escolar / </a:t>
            </a:r>
            <a:r>
              <a:rPr lang="es-PE" altLang="en-US"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dirty="0">
                <a:latin typeface="Calibri Light" panose="020F0302020204030204" pitchFamily="34" charset="0"/>
                <a:ea typeface="Times New Roman" panose="02020603050405020304" pitchFamily="18" charset="0"/>
                <a:cs typeface="Calibri Light" panose="020F0302020204030204" pitchFamily="34" charset="0"/>
              </a:rPr>
              <a:t> – SIAGIE / </a:t>
            </a:r>
            <a:r>
              <a:rPr lang="es-PE" altLang="en-US"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dirty="0">
                <a:latin typeface="Calibri Light" panose="020F0302020204030204" pitchFamily="34" charset="0"/>
                <a:ea typeface="Times New Roman" panose="02020603050405020304" pitchFamily="18" charset="0"/>
                <a:cs typeface="Calibri Light" panose="020F0302020204030204" pitchFamily="34" charset="0"/>
              </a:rPr>
              <a:t> – DIGESU / Elaboración DRESM</a:t>
            </a:r>
            <a:endParaRPr lang="es-PE" altLang="en-US" sz="4800" dirty="0">
              <a:latin typeface="Arial" panose="020B0604020202020204" pitchFamily="34" charset="0"/>
            </a:endParaRPr>
          </a:p>
        </p:txBody>
      </p:sp>
    </p:spTree>
    <p:extLst>
      <p:ext uri="{BB962C8B-B14F-4D97-AF65-F5344CB8AC3E}">
        <p14:creationId xmlns:p14="http://schemas.microsoft.com/office/powerpoint/2010/main" val="1837967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523463378"/>
              </p:ext>
            </p:extLst>
          </p:nvPr>
        </p:nvGraphicFramePr>
        <p:xfrm>
          <a:off x="729016" y="1468732"/>
          <a:ext cx="10515599" cy="4556760"/>
        </p:xfrm>
        <a:graphic>
          <a:graphicData uri="http://schemas.openxmlformats.org/drawingml/2006/table">
            <a:tbl>
              <a:tblPr firstRow="1" firstCol="1" bandRow="1"/>
              <a:tblGrid>
                <a:gridCol w="2098914">
                  <a:extLst>
                    <a:ext uri="{9D8B030D-6E8A-4147-A177-3AD203B41FA5}">
                      <a16:colId xmlns:a16="http://schemas.microsoft.com/office/drawing/2014/main" val="1820700469"/>
                    </a:ext>
                  </a:extLst>
                </a:gridCol>
                <a:gridCol w="1758208">
                  <a:extLst>
                    <a:ext uri="{9D8B030D-6E8A-4147-A177-3AD203B41FA5}">
                      <a16:colId xmlns:a16="http://schemas.microsoft.com/office/drawing/2014/main" val="2877271348"/>
                    </a:ext>
                  </a:extLst>
                </a:gridCol>
                <a:gridCol w="2195657">
                  <a:extLst>
                    <a:ext uri="{9D8B030D-6E8A-4147-A177-3AD203B41FA5}">
                      <a16:colId xmlns:a16="http://schemas.microsoft.com/office/drawing/2014/main" val="2267503315"/>
                    </a:ext>
                  </a:extLst>
                </a:gridCol>
                <a:gridCol w="2231410">
                  <a:extLst>
                    <a:ext uri="{9D8B030D-6E8A-4147-A177-3AD203B41FA5}">
                      <a16:colId xmlns:a16="http://schemas.microsoft.com/office/drawing/2014/main" val="2990370267"/>
                    </a:ext>
                  </a:extLst>
                </a:gridCol>
                <a:gridCol w="2231410">
                  <a:extLst>
                    <a:ext uri="{9D8B030D-6E8A-4147-A177-3AD203B41FA5}">
                      <a16:colId xmlns:a16="http://schemas.microsoft.com/office/drawing/2014/main" val="3989497158"/>
                    </a:ext>
                  </a:extLst>
                </a:gridCol>
              </a:tblGrid>
              <a:tr h="165100">
                <a:tc>
                  <a:txBody>
                    <a:bodyPr/>
                    <a:lstStyle/>
                    <a:p>
                      <a:pPr>
                        <a:lnSpc>
                          <a:spcPct val="115000"/>
                        </a:lnSpc>
                        <a:spcAft>
                          <a:spcPts val="0"/>
                        </a:spcAft>
                      </a:pPr>
                      <a:r>
                        <a:rPr lang="es-PE" sz="2000" dirty="0">
                          <a:effectLst/>
                          <a:latin typeface="Calibri Light" panose="020F0302020204030204" pitchFamily="34" charset="0"/>
                          <a:ea typeface="Times New Roman" panose="02020603050405020304" pitchFamily="18" charset="0"/>
                          <a:cs typeface="Times New Roman" panose="02020603050405020304" pitchFamily="18" charset="0"/>
                        </a:rPr>
                        <a:t>UGEL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Docentes de nivel inicial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Docentes de nivel primaria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dirty="0">
                          <a:effectLst/>
                          <a:latin typeface="Calibri Light" panose="020F0302020204030204" pitchFamily="34" charset="0"/>
                          <a:ea typeface="Times New Roman" panose="02020603050405020304" pitchFamily="18" charset="0"/>
                          <a:cs typeface="Times New Roman" panose="02020603050405020304" pitchFamily="18" charset="0"/>
                        </a:rPr>
                        <a:t>Docentes de nivel Secundaria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a:txBody>
                    <a:bodyPr/>
                    <a:lstStyle/>
                    <a:p>
                      <a:pPr algn="r">
                        <a:lnSpc>
                          <a:spcPct val="115000"/>
                        </a:lnSpc>
                        <a:spcAft>
                          <a:spcPts val="0"/>
                        </a:spcAft>
                      </a:pPr>
                      <a:r>
                        <a:rPr lang="es-PE" sz="2000">
                          <a:effectLst/>
                          <a:latin typeface="Calibri Light" panose="020F0302020204030204" pitchFamily="34" charset="0"/>
                          <a:ea typeface="Times New Roman" panose="02020603050405020304" pitchFamily="18" charset="0"/>
                          <a:cs typeface="Times New Roman" panose="02020603050405020304" pitchFamily="18" charset="0"/>
                        </a:rPr>
                        <a:t>Total, de Docentes Jubilados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3980907098"/>
                  </a:ext>
                </a:extLst>
              </a:tr>
              <a:tr h="165100">
                <a:tc>
                  <a:txBody>
                    <a:bodyPr/>
                    <a:lstStyle/>
                    <a:p>
                      <a:pP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BELLAVISTA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873098795"/>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EL DORADO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881740006"/>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HUALLAGA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948762011"/>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LAMAS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744081594"/>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MARISCAL Cáceres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070659634"/>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MOYOBAMBA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24430167"/>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PICOTA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670750226"/>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RIOJA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FFFF00"/>
                    </a:solidFill>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3487665877"/>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SAN MARTIN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877346056"/>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TOCACHE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160783343"/>
                  </a:ext>
                </a:extLst>
              </a:tr>
              <a:tr h="165100">
                <a:tc>
                  <a:txBody>
                    <a:bodyPr/>
                    <a:lstStyle/>
                    <a:p>
                      <a:pP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 general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199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r">
                        <a:lnSpc>
                          <a:spcPct val="115000"/>
                        </a:lnSpc>
                        <a:spcAft>
                          <a:spcPts val="0"/>
                        </a:spcAft>
                      </a:pPr>
                      <a:r>
                        <a:rPr lang="es-PE" sz="2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318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val="2761801510"/>
                  </a:ext>
                </a:extLst>
              </a:tr>
            </a:tbl>
          </a:graphicData>
        </a:graphic>
      </p:graphicFrame>
      <p:sp>
        <p:nvSpPr>
          <p:cNvPr id="7" name="Rectangle 2"/>
          <p:cNvSpPr>
            <a:spLocks noChangeArrowheads="1"/>
          </p:cNvSpPr>
          <p:nvPr/>
        </p:nvSpPr>
        <p:spPr bwMode="auto">
          <a:xfrm>
            <a:off x="346880" y="827925"/>
            <a:ext cx="115810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es-PE" altLang="en-US" b="0" i="0" u="none" strike="noStrike" cap="none" normalizeH="0" baseline="0" dirty="0" smtClean="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Cuadro N° 06: Cantidad de Docentes que se jubilaran el 2026, por nivel educativo y por UGEL, en la región San Martín.</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8" name="Rectángulo 7"/>
          <p:cNvSpPr/>
          <p:nvPr/>
        </p:nvSpPr>
        <p:spPr>
          <a:xfrm>
            <a:off x="729016" y="6221335"/>
            <a:ext cx="10515599" cy="338554"/>
          </a:xfrm>
          <a:prstGeom prst="rect">
            <a:avLst/>
          </a:prstGeom>
        </p:spPr>
        <p:txBody>
          <a:bodyPr wrap="square">
            <a:spAutoFit/>
          </a:bodyPr>
          <a:lstStyle/>
          <a:p>
            <a:pPr lvl="0" indent="449263" eaLnBrk="0" fontAlgn="base" hangingPunct="0">
              <a:spcBef>
                <a:spcPct val="0"/>
              </a:spcBef>
              <a:spcAft>
                <a:spcPct val="0"/>
              </a:spcAft>
            </a:pPr>
            <a:r>
              <a:rPr lang="es-PE" altLang="en-US" sz="1600" dirty="0">
                <a:latin typeface="Calibri Light" panose="020F0302020204030204" pitchFamily="34" charset="0"/>
                <a:ea typeface="Times New Roman" panose="02020603050405020304" pitchFamily="18" charset="0"/>
                <a:cs typeface="Calibri Light" panose="020F0302020204030204" pitchFamily="34" charset="0"/>
              </a:rPr>
              <a:t>Fuente: </a:t>
            </a:r>
            <a:r>
              <a:rPr lang="es-PE" altLang="en-US" sz="1600"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sz="1600" dirty="0">
                <a:latin typeface="Calibri Light" panose="020F0302020204030204" pitchFamily="34" charset="0"/>
                <a:ea typeface="Times New Roman" panose="02020603050405020304" pitchFamily="18" charset="0"/>
                <a:cs typeface="Calibri Light" panose="020F0302020204030204" pitchFamily="34" charset="0"/>
              </a:rPr>
              <a:t> – UE / </a:t>
            </a:r>
            <a:r>
              <a:rPr lang="es-PE" altLang="en-US" sz="1600"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sz="1600" dirty="0">
                <a:latin typeface="Calibri Light" panose="020F0302020204030204" pitchFamily="34" charset="0"/>
                <a:ea typeface="Times New Roman" panose="02020603050405020304" pitchFamily="18" charset="0"/>
                <a:cs typeface="Calibri Light" panose="020F0302020204030204" pitchFamily="34" charset="0"/>
              </a:rPr>
              <a:t> – Censo Escolar / </a:t>
            </a:r>
            <a:r>
              <a:rPr lang="es-PE" altLang="en-US" sz="1600"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sz="1600" dirty="0">
                <a:latin typeface="Calibri Light" panose="020F0302020204030204" pitchFamily="34" charset="0"/>
                <a:ea typeface="Times New Roman" panose="02020603050405020304" pitchFamily="18" charset="0"/>
                <a:cs typeface="Calibri Light" panose="020F0302020204030204" pitchFamily="34" charset="0"/>
              </a:rPr>
              <a:t> – SIAGIE / </a:t>
            </a:r>
            <a:r>
              <a:rPr lang="es-PE" altLang="en-US" sz="1600" dirty="0" err="1">
                <a:latin typeface="Calibri Light" panose="020F0302020204030204" pitchFamily="34" charset="0"/>
                <a:ea typeface="Times New Roman" panose="02020603050405020304" pitchFamily="18" charset="0"/>
                <a:cs typeface="Calibri Light" panose="020F0302020204030204" pitchFamily="34" charset="0"/>
              </a:rPr>
              <a:t>Minedu</a:t>
            </a:r>
            <a:r>
              <a:rPr lang="es-PE" altLang="en-US" sz="1600" dirty="0">
                <a:latin typeface="Calibri Light" panose="020F0302020204030204" pitchFamily="34" charset="0"/>
                <a:ea typeface="Times New Roman" panose="02020603050405020304" pitchFamily="18" charset="0"/>
                <a:cs typeface="Calibri Light" panose="020F0302020204030204" pitchFamily="34" charset="0"/>
              </a:rPr>
              <a:t> – DIGESU / Elaboración DRESM</a:t>
            </a:r>
            <a:endParaRPr lang="en-US" altLang="en-US" sz="2800" dirty="0"/>
          </a:p>
        </p:txBody>
      </p:sp>
    </p:spTree>
    <p:extLst>
      <p:ext uri="{BB962C8B-B14F-4D97-AF65-F5344CB8AC3E}">
        <p14:creationId xmlns:p14="http://schemas.microsoft.com/office/powerpoint/2010/main" val="41597357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3748</Words>
  <Application>Microsoft Office PowerPoint</Application>
  <PresentationFormat>Panorámica</PresentationFormat>
  <Paragraphs>596</Paragraphs>
  <Slides>39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Arial</vt:lpstr>
      <vt:lpstr>Calibri</vt:lpstr>
      <vt:lpstr>Calibri Light</vt:lpstr>
      <vt:lpstr>Times New Roman</vt:lpstr>
      <vt:lpstr>Wingdings</vt:lpstr>
      <vt:lpstr>Tema de Office</vt:lpstr>
      <vt:lpstr>Presentación de PowerPoint</vt:lpstr>
      <vt:lpstr>Presentación de PowerPoint</vt:lpstr>
      <vt:lpstr>  ¿Qué hicimos para establecer oferta docente?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lpstr>Presentación de PowerPoint</vt:lpstr>
      <vt:lpstr>Presentación de PowerPoint</vt:lpstr>
      <vt:lpstr>Presentación de PowerPoint</vt:lpstr>
      <vt:lpstr>¿Qué criterios se tuvieron en cuenta para elaborar el PCI? </vt:lpstr>
      <vt:lpstr>¿Qué criterios se tuvieron en cuenta para elaborar el PCI?</vt:lpstr>
      <vt:lpstr>Presentación de PowerPoint</vt:lpstr>
      <vt:lpstr>Fundamentos epistemológicos.</vt:lpstr>
      <vt:lpstr>La socioformación. </vt:lpstr>
      <vt:lpstr>Presentación de PowerPoint</vt:lpstr>
      <vt:lpstr>Pedagogía Socio crítico</vt:lpstr>
      <vt:lpstr>Conectivismo. </vt:lpstr>
      <vt:lpstr>Formación basada en competencias</vt:lpstr>
      <vt:lpstr>Aprendizaje y enseñanza situada</vt:lpstr>
      <vt:lpstr>Presentación de PowerPoint</vt:lpstr>
      <vt:lpstr>Presentación de PowerPoint</vt:lpstr>
      <vt:lpstr>Presentación de PowerPoint</vt:lpstr>
      <vt:lpstr>Presentación de PowerPoint</vt:lpstr>
      <vt:lpstr>MATRIZ CBC III</vt:lpstr>
      <vt:lpstr>¿Qué y cómo hicimos? </vt:lpstr>
      <vt:lpstr>Presentación de PowerPoint</vt:lpstr>
      <vt:lpstr>Presentación de PowerPoint</vt:lpstr>
      <vt:lpstr>Presentación de PowerPoint</vt:lpstr>
      <vt:lpstr>Presentación de PowerPoint</vt:lpstr>
      <vt:lpstr>Presentación de PowerPoint</vt:lpstr>
      <vt:lpstr>COMPONENTE: 3.2 PRÁCTICA PRE PROFESIONAL </vt:lpstr>
      <vt:lpstr>Definición del perfil del egresado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Direccion</dc:creator>
  <cp:lastModifiedBy>Direccion</cp:lastModifiedBy>
  <cp:revision>32</cp:revision>
  <dcterms:created xsi:type="dcterms:W3CDTF">2022-10-19T23:45:26Z</dcterms:created>
  <dcterms:modified xsi:type="dcterms:W3CDTF">2022-10-20T21:05:46Z</dcterms:modified>
</cp:coreProperties>
</file>