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36" r:id="rId2"/>
    <p:sldMasterId id="2147483996" r:id="rId3"/>
    <p:sldMasterId id="2147484010" r:id="rId4"/>
    <p:sldMasterId id="2147484028" r:id="rId5"/>
  </p:sldMasterIdLst>
  <p:notesMasterIdLst>
    <p:notesMasterId r:id="rId75"/>
  </p:notesMasterIdLst>
  <p:sldIdLst>
    <p:sldId id="467" r:id="rId6"/>
    <p:sldId id="1625" r:id="rId7"/>
    <p:sldId id="1626" r:id="rId8"/>
    <p:sldId id="1627" r:id="rId9"/>
    <p:sldId id="1628" r:id="rId10"/>
    <p:sldId id="1629" r:id="rId11"/>
    <p:sldId id="1630" r:id="rId12"/>
    <p:sldId id="1631" r:id="rId13"/>
    <p:sldId id="1632" r:id="rId14"/>
    <p:sldId id="1634" r:id="rId15"/>
    <p:sldId id="1633" r:id="rId16"/>
    <p:sldId id="1637" r:id="rId17"/>
    <p:sldId id="340" r:id="rId18"/>
    <p:sldId id="502" r:id="rId19"/>
    <p:sldId id="498" r:id="rId20"/>
    <p:sldId id="499" r:id="rId21"/>
    <p:sldId id="511" r:id="rId22"/>
    <p:sldId id="512" r:id="rId23"/>
    <p:sldId id="329" r:id="rId24"/>
    <p:sldId id="303" r:id="rId25"/>
    <p:sldId id="1581" r:id="rId26"/>
    <p:sldId id="1576" r:id="rId27"/>
    <p:sldId id="1577" r:id="rId28"/>
    <p:sldId id="1579" r:id="rId29"/>
    <p:sldId id="1582" r:id="rId30"/>
    <p:sldId id="1580" r:id="rId31"/>
    <p:sldId id="1584" r:id="rId32"/>
    <p:sldId id="1587" r:id="rId33"/>
    <p:sldId id="1583" r:id="rId34"/>
    <p:sldId id="1585" r:id="rId35"/>
    <p:sldId id="1590" r:id="rId36"/>
    <p:sldId id="1638" r:id="rId37"/>
    <p:sldId id="1586" r:id="rId38"/>
    <p:sldId id="1588" r:id="rId39"/>
    <p:sldId id="1589" r:id="rId40"/>
    <p:sldId id="1639" r:id="rId41"/>
    <p:sldId id="1592" r:id="rId42"/>
    <p:sldId id="1641" r:id="rId43"/>
    <p:sldId id="1597" r:id="rId44"/>
    <p:sldId id="1594" r:id="rId45"/>
    <p:sldId id="1595" r:id="rId46"/>
    <p:sldId id="1600" r:id="rId47"/>
    <p:sldId id="1596" r:id="rId48"/>
    <p:sldId id="1598" r:id="rId49"/>
    <p:sldId id="1599" r:id="rId50"/>
    <p:sldId id="1601" r:id="rId51"/>
    <p:sldId id="1602" r:id="rId52"/>
    <p:sldId id="1570" r:id="rId53"/>
    <p:sldId id="1516" r:id="rId54"/>
    <p:sldId id="1571" r:id="rId55"/>
    <p:sldId id="1574" r:id="rId56"/>
    <p:sldId id="1567" r:id="rId57"/>
    <p:sldId id="1511" r:id="rId58"/>
    <p:sldId id="1613" r:id="rId59"/>
    <p:sldId id="1611" r:id="rId60"/>
    <p:sldId id="1605" r:id="rId61"/>
    <p:sldId id="1606" r:id="rId62"/>
    <p:sldId id="1608" r:id="rId63"/>
    <p:sldId id="1615" r:id="rId64"/>
    <p:sldId id="1607" r:id="rId65"/>
    <p:sldId id="1609" r:id="rId66"/>
    <p:sldId id="1610" r:id="rId67"/>
    <p:sldId id="1612" r:id="rId68"/>
    <p:sldId id="1616" r:id="rId69"/>
    <p:sldId id="1617" r:id="rId70"/>
    <p:sldId id="1635" r:id="rId71"/>
    <p:sldId id="1636" r:id="rId72"/>
    <p:sldId id="1558" r:id="rId73"/>
    <p:sldId id="1624" r:id="rId7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03" autoAdjust="0"/>
    <p:restoredTop sz="75636" autoAdjust="0"/>
  </p:normalViewPr>
  <p:slideViewPr>
    <p:cSldViewPr snapToGrid="0">
      <p:cViewPr varScale="1">
        <p:scale>
          <a:sx n="51" d="100"/>
          <a:sy n="51" d="100"/>
        </p:scale>
        <p:origin x="16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4C0E8-CEAB-4F89-9597-FE6496436A23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97EB6-3E8A-4A72-AC80-69D96B3F79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570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D0F14A-6426-4E47-A969-4D4AD605A8BE}" type="slidenum">
              <a:rPr lang="es-PE" smtClean="0">
                <a:solidFill>
                  <a:prstClr val="black"/>
                </a:solidFill>
              </a:rPr>
              <a:pPr/>
              <a:t>1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268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66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869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642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039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14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90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58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58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7EB6-3E8A-4A72-AC80-69D96B3F796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347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286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34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252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190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0866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640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525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92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5084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3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7EB6-3E8A-4A72-AC80-69D96B3F796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737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16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27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11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029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F14A-6426-4E47-A969-4D4AD605A8B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308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F14A-6426-4E47-A969-4D4AD605A8B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958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F14A-6426-4E47-A969-4D4AD605A8B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08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0F14A-6426-4E47-A969-4D4AD605A8BE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1692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60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97EB6-3E8A-4A72-AC80-69D96B3F7960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4041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17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14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97EB6-3E8A-4A72-AC80-69D96B3F79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56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38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33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18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9661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32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19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647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189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37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376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8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797" y="322021"/>
            <a:ext cx="9793393" cy="443198"/>
          </a:xfrm>
        </p:spPr>
        <p:txBody>
          <a:bodyPr lIns="0" tIns="0" rIns="0" bIns="0"/>
          <a:lstStyle>
            <a:lvl1pPr>
              <a:defRPr sz="2880" b="0" i="0">
                <a:solidFill>
                  <a:srgbClr val="9F09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73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13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75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7134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81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80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78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10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66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18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387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77091" y="6499387"/>
            <a:ext cx="113453" cy="85344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42290" y="0"/>
                </a:moveTo>
                <a:lnTo>
                  <a:pt x="25824" y="2775"/>
                </a:lnTo>
                <a:lnTo>
                  <a:pt x="12382" y="10344"/>
                </a:lnTo>
                <a:lnTo>
                  <a:pt x="3321" y="21570"/>
                </a:lnTo>
                <a:lnTo>
                  <a:pt x="0" y="35318"/>
                </a:lnTo>
                <a:lnTo>
                  <a:pt x="3321" y="49066"/>
                </a:lnTo>
                <a:lnTo>
                  <a:pt x="12382" y="60293"/>
                </a:lnTo>
                <a:lnTo>
                  <a:pt x="25824" y="67862"/>
                </a:lnTo>
                <a:lnTo>
                  <a:pt x="42290" y="70637"/>
                </a:lnTo>
                <a:lnTo>
                  <a:pt x="58830" y="67862"/>
                </a:lnTo>
                <a:lnTo>
                  <a:pt x="72310" y="60293"/>
                </a:lnTo>
                <a:lnTo>
                  <a:pt x="81385" y="49066"/>
                </a:lnTo>
                <a:lnTo>
                  <a:pt x="84708" y="35318"/>
                </a:lnTo>
                <a:lnTo>
                  <a:pt x="81385" y="21570"/>
                </a:lnTo>
                <a:lnTo>
                  <a:pt x="72310" y="10344"/>
                </a:lnTo>
                <a:lnTo>
                  <a:pt x="58830" y="2775"/>
                </a:lnTo>
                <a:lnTo>
                  <a:pt x="4229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58834" y="6499387"/>
            <a:ext cx="113453" cy="85344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42379" y="0"/>
                </a:moveTo>
                <a:lnTo>
                  <a:pt x="25883" y="2775"/>
                </a:lnTo>
                <a:lnTo>
                  <a:pt x="12412" y="10344"/>
                </a:lnTo>
                <a:lnTo>
                  <a:pt x="3330" y="21570"/>
                </a:lnTo>
                <a:lnTo>
                  <a:pt x="0" y="35318"/>
                </a:lnTo>
                <a:lnTo>
                  <a:pt x="3330" y="49066"/>
                </a:lnTo>
                <a:lnTo>
                  <a:pt x="12412" y="60293"/>
                </a:lnTo>
                <a:lnTo>
                  <a:pt x="25883" y="67862"/>
                </a:lnTo>
                <a:lnTo>
                  <a:pt x="42379" y="70637"/>
                </a:lnTo>
                <a:lnTo>
                  <a:pt x="58876" y="67862"/>
                </a:lnTo>
                <a:lnTo>
                  <a:pt x="72347" y="60293"/>
                </a:lnTo>
                <a:lnTo>
                  <a:pt x="81429" y="49066"/>
                </a:lnTo>
                <a:lnTo>
                  <a:pt x="84759" y="35318"/>
                </a:lnTo>
                <a:lnTo>
                  <a:pt x="81429" y="21570"/>
                </a:lnTo>
                <a:lnTo>
                  <a:pt x="72347" y="10344"/>
                </a:lnTo>
                <a:lnTo>
                  <a:pt x="58876" y="2775"/>
                </a:lnTo>
                <a:lnTo>
                  <a:pt x="4237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2449068" y="6344777"/>
            <a:ext cx="2396067" cy="235458"/>
          </a:xfrm>
          <a:custGeom>
            <a:avLst/>
            <a:gdLst/>
            <a:ahLst/>
            <a:cxnLst/>
            <a:rect l="l" t="t" r="r" b="b"/>
            <a:pathLst>
              <a:path w="1797050" h="196214">
                <a:moveTo>
                  <a:pt x="0" y="196024"/>
                </a:moveTo>
                <a:lnTo>
                  <a:pt x="1796796" y="196024"/>
                </a:lnTo>
                <a:lnTo>
                  <a:pt x="1796796" y="0"/>
                </a:lnTo>
                <a:lnTo>
                  <a:pt x="0" y="0"/>
                </a:lnTo>
                <a:lnTo>
                  <a:pt x="0" y="196024"/>
                </a:lnTo>
                <a:close/>
              </a:path>
            </a:pathLst>
          </a:custGeom>
          <a:solidFill>
            <a:srgbClr val="0076B7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9796272" y="6344777"/>
            <a:ext cx="2396067" cy="235458"/>
          </a:xfrm>
          <a:custGeom>
            <a:avLst/>
            <a:gdLst/>
            <a:ahLst/>
            <a:cxnLst/>
            <a:rect l="l" t="t" r="r" b="b"/>
            <a:pathLst>
              <a:path w="1797050" h="196214">
                <a:moveTo>
                  <a:pt x="0" y="196024"/>
                </a:moveTo>
                <a:lnTo>
                  <a:pt x="1796796" y="196024"/>
                </a:lnTo>
                <a:lnTo>
                  <a:pt x="1796796" y="0"/>
                </a:lnTo>
                <a:lnTo>
                  <a:pt x="0" y="0"/>
                </a:lnTo>
                <a:lnTo>
                  <a:pt x="0" y="196024"/>
                </a:lnTo>
                <a:close/>
              </a:path>
            </a:pathLst>
          </a:custGeom>
          <a:solidFill>
            <a:srgbClr val="5A5A58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4898136" y="6344777"/>
            <a:ext cx="2396067" cy="235458"/>
          </a:xfrm>
          <a:custGeom>
            <a:avLst/>
            <a:gdLst/>
            <a:ahLst/>
            <a:cxnLst/>
            <a:rect l="l" t="t" r="r" b="b"/>
            <a:pathLst>
              <a:path w="1797050" h="196214">
                <a:moveTo>
                  <a:pt x="0" y="196024"/>
                </a:moveTo>
                <a:lnTo>
                  <a:pt x="1796796" y="196024"/>
                </a:lnTo>
                <a:lnTo>
                  <a:pt x="1796796" y="0"/>
                </a:lnTo>
                <a:lnTo>
                  <a:pt x="0" y="0"/>
                </a:lnTo>
                <a:lnTo>
                  <a:pt x="0" y="196024"/>
                </a:lnTo>
                <a:close/>
              </a:path>
            </a:pathLst>
          </a:custGeom>
          <a:solidFill>
            <a:srgbClr val="ABCA2A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7347204" y="6344777"/>
            <a:ext cx="2396067" cy="235458"/>
          </a:xfrm>
          <a:custGeom>
            <a:avLst/>
            <a:gdLst/>
            <a:ahLst/>
            <a:cxnLst/>
            <a:rect l="l" t="t" r="r" b="b"/>
            <a:pathLst>
              <a:path w="1797050" h="196214">
                <a:moveTo>
                  <a:pt x="0" y="196024"/>
                </a:moveTo>
                <a:lnTo>
                  <a:pt x="1796796" y="196024"/>
                </a:lnTo>
                <a:lnTo>
                  <a:pt x="1796796" y="0"/>
                </a:lnTo>
                <a:lnTo>
                  <a:pt x="0" y="0"/>
                </a:lnTo>
                <a:lnTo>
                  <a:pt x="0" y="196024"/>
                </a:lnTo>
                <a:close/>
              </a:path>
            </a:pathLst>
          </a:custGeom>
          <a:solidFill>
            <a:srgbClr val="9F0925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0" y="6344777"/>
            <a:ext cx="2396067" cy="235458"/>
          </a:xfrm>
          <a:custGeom>
            <a:avLst/>
            <a:gdLst/>
            <a:ahLst/>
            <a:cxnLst/>
            <a:rect l="l" t="t" r="r" b="b"/>
            <a:pathLst>
              <a:path w="1797050" h="196214">
                <a:moveTo>
                  <a:pt x="0" y="196024"/>
                </a:moveTo>
                <a:lnTo>
                  <a:pt x="1796795" y="196024"/>
                </a:lnTo>
                <a:lnTo>
                  <a:pt x="1796795" y="0"/>
                </a:lnTo>
                <a:lnTo>
                  <a:pt x="0" y="0"/>
                </a:lnTo>
                <a:lnTo>
                  <a:pt x="0" y="196024"/>
                </a:lnTo>
                <a:close/>
              </a:path>
            </a:pathLst>
          </a:custGeom>
          <a:solidFill>
            <a:srgbClr val="1D3868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2743" y="6570131"/>
            <a:ext cx="12189460" cy="288035"/>
          </a:xfrm>
          <a:custGeom>
            <a:avLst/>
            <a:gdLst/>
            <a:ahLst/>
            <a:cxnLst/>
            <a:rect l="l" t="t" r="r" b="b"/>
            <a:pathLst>
              <a:path w="9142095" h="240029">
                <a:moveTo>
                  <a:pt x="0" y="239890"/>
                </a:moveTo>
                <a:lnTo>
                  <a:pt x="9141968" y="239890"/>
                </a:lnTo>
                <a:lnTo>
                  <a:pt x="9141968" y="0"/>
                </a:lnTo>
                <a:lnTo>
                  <a:pt x="0" y="0"/>
                </a:lnTo>
                <a:lnTo>
                  <a:pt x="0" y="239890"/>
                </a:lnTo>
                <a:close/>
              </a:path>
            </a:pathLst>
          </a:custGeom>
          <a:solidFill>
            <a:srgbClr val="9F0925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313503" y="247696"/>
            <a:ext cx="1357511" cy="1430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797" y="322021"/>
            <a:ext cx="9793393" cy="443198"/>
          </a:xfrm>
        </p:spPr>
        <p:txBody>
          <a:bodyPr lIns="0" tIns="0" rIns="0" bIns="0"/>
          <a:lstStyle>
            <a:lvl1pPr>
              <a:defRPr sz="2880" b="0" i="0">
                <a:solidFill>
                  <a:srgbClr val="9F09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4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63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357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6196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7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71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7235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6583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2623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509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5955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797" y="322021"/>
            <a:ext cx="9793393" cy="443198"/>
          </a:xfrm>
        </p:spPr>
        <p:txBody>
          <a:bodyPr lIns="0" tIns="0" rIns="0" bIns="0"/>
          <a:lstStyle>
            <a:lvl1pPr>
              <a:defRPr sz="2880" b="0" i="0">
                <a:solidFill>
                  <a:srgbClr val="9F09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9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3642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6506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2610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32326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8501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7339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7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body" idx="1"/>
          </p:nvPr>
        </p:nvSpPr>
        <p:spPr>
          <a:xfrm>
            <a:off x="3388748" y="922462"/>
            <a:ext cx="729674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sldNum" idx="12"/>
          </p:nvPr>
        </p:nvSpPr>
        <p:spPr>
          <a:xfrm>
            <a:off x="9313891" y="64076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  <p:sp>
        <p:nvSpPr>
          <p:cNvPr id="24" name="Google Shape;24;p20"/>
          <p:cNvSpPr/>
          <p:nvPr/>
        </p:nvSpPr>
        <p:spPr>
          <a:xfrm>
            <a:off x="1" y="0"/>
            <a:ext cx="3037688" cy="685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0"/>
          <p:cNvSpPr txBox="1">
            <a:spLocks noGrp="1"/>
          </p:cNvSpPr>
          <p:nvPr>
            <p:ph type="title"/>
          </p:nvPr>
        </p:nvSpPr>
        <p:spPr>
          <a:xfrm>
            <a:off x="350874" y="922461"/>
            <a:ext cx="2551814" cy="424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35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a">
  <p:cSld name="Lista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 cap="flat" cmpd="sng">
            <a:solidFill>
              <a:srgbClr val="64BA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Google Shape;2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7423" y="166597"/>
            <a:ext cx="1612793" cy="29862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2"/>
          <p:cNvSpPr/>
          <p:nvPr/>
        </p:nvSpPr>
        <p:spPr>
          <a:xfrm>
            <a:off x="336884" y="625642"/>
            <a:ext cx="11558337" cy="58714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2"/>
          <p:cNvSpPr/>
          <p:nvPr/>
        </p:nvSpPr>
        <p:spPr>
          <a:xfrm>
            <a:off x="336859" y="1095145"/>
            <a:ext cx="11567009" cy="492720"/>
          </a:xfrm>
          <a:prstGeom prst="rect">
            <a:avLst/>
          </a:prstGeom>
          <a:solidFill>
            <a:srgbClr val="43807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2"/>
          <p:cNvSpPr txBox="1">
            <a:spLocks noGrp="1"/>
          </p:cNvSpPr>
          <p:nvPr>
            <p:ph type="subTitle" idx="1"/>
          </p:nvPr>
        </p:nvSpPr>
        <p:spPr>
          <a:xfrm>
            <a:off x="698612" y="1127701"/>
            <a:ext cx="9144000" cy="4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1284848" y="2211148"/>
            <a:ext cx="10302945" cy="2700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✔"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77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_Diapositiva de título" type="title">
  <p:cSld name="1.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ctrTitle"/>
          </p:nvPr>
        </p:nvSpPr>
        <p:spPr>
          <a:xfrm>
            <a:off x="1524000" y="1073811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83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0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1277091" y="6499387"/>
            <a:ext cx="113453" cy="85344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42290" y="0"/>
                </a:moveTo>
                <a:lnTo>
                  <a:pt x="25824" y="2775"/>
                </a:lnTo>
                <a:lnTo>
                  <a:pt x="12382" y="10344"/>
                </a:lnTo>
                <a:lnTo>
                  <a:pt x="3321" y="21570"/>
                </a:lnTo>
                <a:lnTo>
                  <a:pt x="0" y="35318"/>
                </a:lnTo>
                <a:lnTo>
                  <a:pt x="3321" y="49066"/>
                </a:lnTo>
                <a:lnTo>
                  <a:pt x="12382" y="60293"/>
                </a:lnTo>
                <a:lnTo>
                  <a:pt x="25824" y="67862"/>
                </a:lnTo>
                <a:lnTo>
                  <a:pt x="42290" y="70637"/>
                </a:lnTo>
                <a:lnTo>
                  <a:pt x="58830" y="67862"/>
                </a:lnTo>
                <a:lnTo>
                  <a:pt x="72310" y="60293"/>
                </a:lnTo>
                <a:lnTo>
                  <a:pt x="81385" y="49066"/>
                </a:lnTo>
                <a:lnTo>
                  <a:pt x="84708" y="35318"/>
                </a:lnTo>
                <a:lnTo>
                  <a:pt x="81385" y="21570"/>
                </a:lnTo>
                <a:lnTo>
                  <a:pt x="72310" y="10344"/>
                </a:lnTo>
                <a:lnTo>
                  <a:pt x="58830" y="2775"/>
                </a:lnTo>
                <a:lnTo>
                  <a:pt x="4229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758834" y="6499387"/>
            <a:ext cx="113453" cy="85344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42379" y="0"/>
                </a:moveTo>
                <a:lnTo>
                  <a:pt x="25883" y="2775"/>
                </a:lnTo>
                <a:lnTo>
                  <a:pt x="12412" y="10344"/>
                </a:lnTo>
                <a:lnTo>
                  <a:pt x="3330" y="21570"/>
                </a:lnTo>
                <a:lnTo>
                  <a:pt x="0" y="35318"/>
                </a:lnTo>
                <a:lnTo>
                  <a:pt x="3330" y="49066"/>
                </a:lnTo>
                <a:lnTo>
                  <a:pt x="12412" y="60293"/>
                </a:lnTo>
                <a:lnTo>
                  <a:pt x="25883" y="67862"/>
                </a:lnTo>
                <a:lnTo>
                  <a:pt x="42379" y="70637"/>
                </a:lnTo>
                <a:lnTo>
                  <a:pt x="58876" y="67862"/>
                </a:lnTo>
                <a:lnTo>
                  <a:pt x="72347" y="60293"/>
                </a:lnTo>
                <a:lnTo>
                  <a:pt x="81429" y="49066"/>
                </a:lnTo>
                <a:lnTo>
                  <a:pt x="84759" y="35318"/>
                </a:lnTo>
                <a:lnTo>
                  <a:pt x="81429" y="21570"/>
                </a:lnTo>
                <a:lnTo>
                  <a:pt x="72347" y="10344"/>
                </a:lnTo>
                <a:lnTo>
                  <a:pt x="58876" y="2775"/>
                </a:lnTo>
                <a:lnTo>
                  <a:pt x="4237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pPr defTabSz="1097280"/>
            <a:endParaRPr sz="216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50797" y="322021"/>
            <a:ext cx="979339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9F092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76716" y="1818741"/>
            <a:ext cx="102385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97280"/>
              <a:t>10/20/2022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97280"/>
            <a:fld id="{B6F15528-21DE-4FAA-801E-634DDDAF4B2B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1097280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48640">
        <a:defRPr>
          <a:latin typeface="+mn-lt"/>
          <a:ea typeface="+mn-ea"/>
          <a:cs typeface="+mn-cs"/>
        </a:defRPr>
      </a:lvl2pPr>
      <a:lvl3pPr marL="1097280">
        <a:defRPr>
          <a:latin typeface="+mn-lt"/>
          <a:ea typeface="+mn-ea"/>
          <a:cs typeface="+mn-cs"/>
        </a:defRPr>
      </a:lvl3pPr>
      <a:lvl4pPr marL="1645920">
        <a:defRPr>
          <a:latin typeface="+mn-lt"/>
          <a:ea typeface="+mn-ea"/>
          <a:cs typeface="+mn-cs"/>
        </a:defRPr>
      </a:lvl4pPr>
      <a:lvl5pPr marL="2194560">
        <a:defRPr>
          <a:latin typeface="+mn-lt"/>
          <a:ea typeface="+mn-ea"/>
          <a:cs typeface="+mn-cs"/>
        </a:defRPr>
      </a:lvl5pPr>
      <a:lvl6pPr marL="2743200">
        <a:defRPr>
          <a:latin typeface="+mn-lt"/>
          <a:ea typeface="+mn-ea"/>
          <a:cs typeface="+mn-cs"/>
        </a:defRPr>
      </a:lvl6pPr>
      <a:lvl7pPr marL="3291840">
        <a:defRPr>
          <a:latin typeface="+mn-lt"/>
          <a:ea typeface="+mn-ea"/>
          <a:cs typeface="+mn-cs"/>
        </a:defRPr>
      </a:lvl7pPr>
      <a:lvl8pPr marL="3840480">
        <a:defRPr>
          <a:latin typeface="+mn-lt"/>
          <a:ea typeface="+mn-ea"/>
          <a:cs typeface="+mn-cs"/>
        </a:defRPr>
      </a:lvl8pPr>
      <a:lvl9pPr marL="438912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697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5" r:id="rId8"/>
    <p:sldLayoutId id="2147483946" r:id="rId9"/>
    <p:sldLayoutId id="2147483947" r:id="rId10"/>
    <p:sldLayoutId id="21474839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54" y="146495"/>
            <a:ext cx="1612793" cy="29862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36884" y="625642"/>
            <a:ext cx="11558337" cy="5871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25136" r="6866" b="27309"/>
          <a:stretch/>
        </p:blipFill>
        <p:spPr>
          <a:xfrm>
            <a:off x="8983133" y="114344"/>
            <a:ext cx="1302221" cy="3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7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  <p:sldLayoutId id="214748402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34353-8D67-417E-8138-4C83B0860626}" type="datetimeFigureOut">
              <a:rPr lang="es-PE" smtClean="0"/>
              <a:t>20/10/2022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B5DDE-6BCD-4A6E-8C52-C8DCD55B926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6267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image" Target="../media/image41.png"/><Relationship Id="rId10" Type="http://schemas.openxmlformats.org/officeDocument/2006/relationships/hyperlink" Target="http://images.google.com.pe/imgres?imgurl=http://carmenvidal.files.wordpress.com/2008/03/contaminacion.jpg&amp;imgrefurl=http://www.ecoclimatico.com/archives/la-contaminacion-del-aire-297&amp;usg=__bgieCWAMddUp-dMoX9a7F6JKI50=&amp;h=333&amp;w=500&amp;sz=55&amp;hl=es&amp;start=4&amp;um=1&amp;tbnid=L0-CI6NYhEmLfM:&amp;tbnh=87&amp;tbnw=130&amp;prev=/images?q=CONTAMINACION+DEL+AIRE&amp;um=1&amp;hl=es&amp;sa=G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gogicopiura-my.sharepoint.com/:b:/g/personal/administrador_eespppiura_edu_pe/EVtaxpR0gHZJhjkUFX_GlkEBQmEZvvPlBIoGijZs9Zy4Ww?e=G0kwW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943100"/>
            <a:ext cx="330200" cy="4914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0200" y="1806574"/>
            <a:ext cx="330200" cy="5051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5B9BD5">
                  <a:lumMod val="75000"/>
                </a:srgb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43DAF16-9F93-4B79-BAE2-EBF5FAEC0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6737" y="0"/>
            <a:ext cx="2485263" cy="311596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3B25A0F-95DC-B37C-CA08-A75A2D0B072F}"/>
              </a:ext>
            </a:extLst>
          </p:cNvPr>
          <p:cNvSpPr txBox="1"/>
          <p:nvPr/>
        </p:nvSpPr>
        <p:spPr>
          <a:xfrm>
            <a:off x="8990506" y="6271278"/>
            <a:ext cx="256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20 de octubre 2022</a:t>
            </a:r>
            <a:endParaRPr lang="es-PE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A27606CB-1C17-C256-60B7-59357EC29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17" y="163808"/>
            <a:ext cx="2662332" cy="295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C600CD8-4A41-920B-832D-41240EC24575}"/>
              </a:ext>
            </a:extLst>
          </p:cNvPr>
          <p:cNvSpPr txBox="1"/>
          <p:nvPr/>
        </p:nvSpPr>
        <p:spPr>
          <a:xfrm>
            <a:off x="3048000" y="651602"/>
            <a:ext cx="6096000" cy="1976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79500" marR="127635" algn="ctr">
              <a:lnSpc>
                <a:spcPct val="115000"/>
              </a:lnSpc>
              <a:spcAft>
                <a:spcPts val="0"/>
              </a:spcAft>
            </a:pP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SINDICATO DE DOCENTES DE EDUCACIÓN SUPERIOR PEDAGÓGICA</a:t>
            </a:r>
            <a:r>
              <a:rPr lang="es-ES" b="1" i="1" spc="-295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PÚBLICA</a:t>
            </a:r>
            <a:r>
              <a:rPr lang="es-ES" b="1" i="1" spc="-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DEL PERÚ</a:t>
            </a:r>
            <a:r>
              <a:rPr lang="es-ES" b="1" i="1" spc="1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–</a:t>
            </a:r>
            <a:r>
              <a:rPr lang="es-ES" b="1" i="1" spc="-2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SIDESUP</a:t>
            </a:r>
          </a:p>
          <a:p>
            <a:pPr marL="1079500" marR="127635" algn="ctr">
              <a:lnSpc>
                <a:spcPct val="115000"/>
              </a:lnSpc>
              <a:spcAft>
                <a:spcPts val="0"/>
              </a:spcAft>
            </a:pPr>
            <a:endParaRPr lang="es-ES" b="1" i="1" dirty="0">
              <a:solidFill>
                <a:srgbClr val="C00000"/>
              </a:solidFill>
              <a:latin typeface="Arial" panose="020B0604020202020204" pitchFamily="34" charset="0"/>
              <a:ea typeface="Arial MT"/>
              <a:cs typeface="Arial MT"/>
            </a:endParaRPr>
          </a:p>
          <a:p>
            <a:pPr marL="1079500" marR="127635" algn="ctr">
              <a:lnSpc>
                <a:spcPct val="115000"/>
              </a:lnSpc>
              <a:spcAft>
                <a:spcPts val="0"/>
              </a:spcAft>
            </a:pPr>
            <a:r>
              <a:rPr lang="es-E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Arial MT"/>
                <a:cs typeface="Arial MT"/>
              </a:rPr>
              <a:t>ESCUELA DE EDUCACIÓN SUPERIOR PEDAGÓGICA PÚBLICA “PIURA”</a:t>
            </a:r>
            <a:endParaRPr lang="es-PE" dirty="0">
              <a:effectLst/>
              <a:latin typeface="Arial MT"/>
              <a:ea typeface="Arial MT"/>
              <a:cs typeface="Arial M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EB6D0E9-0B9D-DD9E-E649-07A312D7F7F9}"/>
              </a:ext>
            </a:extLst>
          </p:cNvPr>
          <p:cNvSpPr txBox="1"/>
          <p:nvPr/>
        </p:nvSpPr>
        <p:spPr>
          <a:xfrm>
            <a:off x="3210687" y="3560743"/>
            <a:ext cx="6496050" cy="131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800" b="1" dirty="0">
                <a:effectLst/>
                <a:latin typeface="Arial MT"/>
                <a:ea typeface="Arial MT"/>
                <a:cs typeface="Arial MT"/>
              </a:rPr>
              <a:t>Documentos de Gestión Estratégica en el Proceso de Licenciamiento</a:t>
            </a:r>
            <a:endParaRPr lang="es-PE" sz="28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4688371-C9F5-41B6-7DC2-D11620941986}"/>
              </a:ext>
            </a:extLst>
          </p:cNvPr>
          <p:cNvSpPr txBox="1"/>
          <p:nvPr/>
        </p:nvSpPr>
        <p:spPr>
          <a:xfrm>
            <a:off x="7696200" y="5524500"/>
            <a:ext cx="3861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/>
              <a:t>Dr. Mario Luciano Sandoval Rosas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95504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5FED47-22F4-CC4C-32D4-CBCFFFE5DFA0}"/>
              </a:ext>
            </a:extLst>
          </p:cNvPr>
          <p:cNvSpPr txBox="1"/>
          <p:nvPr/>
        </p:nvSpPr>
        <p:spPr>
          <a:xfrm>
            <a:off x="1295400" y="515035"/>
            <a:ext cx="104965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/>
              <a:t>Decreto de Urgencia 017 – 2020 – Minedu</a:t>
            </a:r>
          </a:p>
          <a:p>
            <a:r>
              <a:rPr lang="es-ES" sz="2400" dirty="0"/>
              <a:t> “Artículo 25.- Condiciones básicas de calidad para el licenciamiento de IES y EES</a:t>
            </a:r>
            <a:endParaRPr lang="es-PE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188FB-1723-0A81-4C41-33F292460C88}"/>
              </a:ext>
            </a:extLst>
          </p:cNvPr>
          <p:cNvSpPr txBox="1"/>
          <p:nvPr/>
        </p:nvSpPr>
        <p:spPr>
          <a:xfrm>
            <a:off x="1295400" y="1489145"/>
            <a:ext cx="1019175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lphaLcParenR"/>
            </a:pPr>
            <a:r>
              <a:rPr lang="es-ES" sz="2200" dirty="0"/>
              <a:t>Gestión institucional, que demuestre la </a:t>
            </a:r>
            <a:r>
              <a:rPr lang="es-ES" sz="2200" dirty="0">
                <a:highlight>
                  <a:srgbClr val="FFFF00"/>
                </a:highlight>
              </a:rPr>
              <a:t>coherencia y solidez </a:t>
            </a:r>
            <a:r>
              <a:rPr lang="es-ES" sz="2200" dirty="0"/>
              <a:t>organizativa con la propuesta pedagógica.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>
                <a:highlight>
                  <a:srgbClr val="FFFF00"/>
                </a:highlight>
              </a:rPr>
              <a:t>Líneas de investigación a ser desarrolladas por las EES. 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/>
              <a:t>Gestión académica y programas de estudios pertinentes y alineados a las normas que para dicho efecto el Minedu establezca. 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/>
              <a:t>Infraestructura física, ambientes, equipamiento y recursos para el aprendizaje.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/>
              <a:t>Disponibilidad de personal directivo, jerárquico y docente idóneo y suficiente, con no menos del 20% de docentes a tiempo completo…los docentes encargados del desarrollo del eje curricular o actividades de investigación…</a:t>
            </a:r>
            <a:r>
              <a:rPr lang="es-ES" sz="2200" dirty="0">
                <a:highlight>
                  <a:srgbClr val="FFFF00"/>
                </a:highlight>
              </a:rPr>
              <a:t>deben contar con el grado de maestro. 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/>
              <a:t>Previsión económica y financiera compatible con los fines de los IES y EES… su crecimiento institucional, que garantice su sostenibilidad. </a:t>
            </a:r>
          </a:p>
          <a:p>
            <a:pPr marL="342900" indent="-342900" algn="just">
              <a:buFont typeface="+mj-lt"/>
              <a:buAutoNum type="alphaLcParenR"/>
            </a:pPr>
            <a:r>
              <a:rPr lang="es-ES" sz="2200" dirty="0">
                <a:highlight>
                  <a:srgbClr val="FFFF00"/>
                </a:highlight>
              </a:rPr>
              <a:t>Existencia de servicios educacionales complementarios básicos (servicio médico, social, psicopedagógico, u otros) y mecanismos de intermediación laboral.”</a:t>
            </a:r>
            <a:endParaRPr lang="es-PE" sz="2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514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E9D6EC5-B823-2A47-5FAF-A35337B98A96}"/>
              </a:ext>
            </a:extLst>
          </p:cNvPr>
          <p:cNvSpPr txBox="1"/>
          <p:nvPr/>
        </p:nvSpPr>
        <p:spPr>
          <a:xfrm>
            <a:off x="1562100" y="558284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200" b="1" dirty="0"/>
              <a:t>DECRETO SUPREMO </a:t>
            </a:r>
            <a:r>
              <a:rPr lang="es-PE" sz="2200" b="1" dirty="0" err="1"/>
              <a:t>Nº</a:t>
            </a:r>
            <a:r>
              <a:rPr lang="es-PE" sz="2200" b="1" dirty="0"/>
              <a:t> 016-2021-MINEDU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BB29B0-45E1-9654-65C4-335B46FE6A66}"/>
              </a:ext>
            </a:extLst>
          </p:cNvPr>
          <p:cNvSpPr txBox="1"/>
          <p:nvPr/>
        </p:nvSpPr>
        <p:spPr>
          <a:xfrm>
            <a:off x="847725" y="1135889"/>
            <a:ext cx="10763250" cy="156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200" dirty="0"/>
              <a:t>Decreto Supremo que modifica el Reglamento de la Ley </a:t>
            </a:r>
            <a:r>
              <a:rPr lang="es-ES" sz="2200" dirty="0" err="1"/>
              <a:t>Nº</a:t>
            </a:r>
            <a:r>
              <a:rPr lang="es-ES" sz="2200" dirty="0"/>
              <a:t> 30512…y lo adecua a lo dispuesto en el Decreto de Urgencia </a:t>
            </a:r>
            <a:r>
              <a:rPr lang="es-ES" sz="2200" dirty="0" err="1"/>
              <a:t>N°</a:t>
            </a:r>
            <a:r>
              <a:rPr lang="es-ES" sz="2200" dirty="0"/>
              <a:t> 017-2020 y Decreto Legislativo </a:t>
            </a:r>
            <a:r>
              <a:rPr lang="es-ES" sz="2200" dirty="0" err="1"/>
              <a:t>N°</a:t>
            </a:r>
            <a:r>
              <a:rPr lang="es-ES" sz="2200" dirty="0"/>
              <a:t> 1495…en el marco de la Emergencia Sanitaria causada por el COVID-19</a:t>
            </a:r>
            <a:endParaRPr lang="es-PE" sz="22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FBB4943-B58B-BF8A-4045-0900779F8D04}"/>
              </a:ext>
            </a:extLst>
          </p:cNvPr>
          <p:cNvSpPr txBox="1"/>
          <p:nvPr/>
        </p:nvSpPr>
        <p:spPr>
          <a:xfrm>
            <a:off x="381000" y="2845984"/>
            <a:ext cx="11696699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2200" b="1" dirty="0" err="1"/>
              <a:t>N°</a:t>
            </a:r>
            <a:r>
              <a:rPr lang="es-PE" sz="2200" b="1" dirty="0"/>
              <a:t> 097-2022-MINEDU (04/08/2022)</a:t>
            </a:r>
          </a:p>
          <a:p>
            <a:endParaRPr lang="es-PE" sz="2200" dirty="0"/>
          </a:p>
          <a:p>
            <a:r>
              <a:rPr lang="es-PE" sz="2400" dirty="0"/>
              <a:t>CBC I: Gestión institucional </a:t>
            </a:r>
          </a:p>
          <a:p>
            <a:r>
              <a:rPr lang="es-ES" sz="2400" dirty="0">
                <a:highlight>
                  <a:srgbClr val="FFFF00"/>
                </a:highlight>
              </a:rPr>
              <a:t>CBC II: Desarrollo de Investigación e Innovación</a:t>
            </a:r>
          </a:p>
          <a:p>
            <a:r>
              <a:rPr lang="es-ES" sz="2400" dirty="0"/>
              <a:t>CBC III: Gestión Académica y Programas de Estudios</a:t>
            </a:r>
          </a:p>
          <a:p>
            <a:r>
              <a:rPr lang="es-ES" sz="2400" dirty="0"/>
              <a:t>CBC IV: Infraestructura Educativa, Recursos para el Aprendizaje y Mantenimiento</a:t>
            </a:r>
          </a:p>
          <a:p>
            <a:r>
              <a:rPr lang="es-ES" sz="2400" dirty="0"/>
              <a:t>CBC V: Disponibilidad del Personal Directivo, Jerárquico y Docente Idóneo y Suficiente</a:t>
            </a:r>
          </a:p>
          <a:p>
            <a:r>
              <a:rPr lang="es-ES" sz="2400" dirty="0"/>
              <a:t>CBC VI: Previsión económica y financiera</a:t>
            </a:r>
          </a:p>
          <a:p>
            <a:r>
              <a:rPr lang="es-ES" sz="2400" dirty="0">
                <a:highlight>
                  <a:srgbClr val="FFFF00"/>
                </a:highlight>
              </a:rPr>
              <a:t>CBC VII: Servicios Educacionales Complementarios Básicos y Mecanismos de Intermediación Laboral </a:t>
            </a:r>
            <a:endParaRPr lang="es-PE" sz="2200" dirty="0">
              <a:highlight>
                <a:srgbClr val="FFFF00"/>
              </a:highlight>
            </a:endParaRPr>
          </a:p>
          <a:p>
            <a:endParaRPr lang="es-PE" sz="2200" dirty="0"/>
          </a:p>
        </p:txBody>
      </p:sp>
    </p:spTree>
    <p:extLst>
      <p:ext uri="{BB962C8B-B14F-4D97-AF65-F5344CB8AC3E}">
        <p14:creationId xmlns:p14="http://schemas.microsoft.com/office/powerpoint/2010/main" val="424451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0;p44">
            <a:extLst>
              <a:ext uri="{FF2B5EF4-FFF2-40B4-BE49-F238E27FC236}">
                <a16:creationId xmlns:a16="http://schemas.microsoft.com/office/drawing/2014/main" id="{ED1819D8-CF29-2EFD-5EFB-2BF5E7EEBB3B}"/>
              </a:ext>
            </a:extLst>
          </p:cNvPr>
          <p:cNvGrpSpPr/>
          <p:nvPr/>
        </p:nvGrpSpPr>
        <p:grpSpPr>
          <a:xfrm>
            <a:off x="1123950" y="842844"/>
            <a:ext cx="9925050" cy="5172312"/>
            <a:chOff x="2323" y="183465"/>
            <a:chExt cx="8526244" cy="5172312"/>
          </a:xfrm>
        </p:grpSpPr>
        <p:sp>
          <p:nvSpPr>
            <p:cNvPr id="3" name="Google Shape;201;p44">
              <a:extLst>
                <a:ext uri="{FF2B5EF4-FFF2-40B4-BE49-F238E27FC236}">
                  <a16:creationId xmlns:a16="http://schemas.microsoft.com/office/drawing/2014/main" id="{401E873E-B9A5-F13F-52D3-F7720C888F53}"/>
                </a:ext>
              </a:extLst>
            </p:cNvPr>
            <p:cNvSpPr/>
            <p:nvPr/>
          </p:nvSpPr>
          <p:spPr>
            <a:xfrm>
              <a:off x="3208248" y="3241383"/>
              <a:ext cx="2114394" cy="2114394"/>
            </a:xfrm>
            <a:prstGeom prst="ellipse">
              <a:avLst/>
            </a:prstGeom>
            <a:solidFill>
              <a:srgbClr val="AC0000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202;p44">
              <a:extLst>
                <a:ext uri="{FF2B5EF4-FFF2-40B4-BE49-F238E27FC236}">
                  <a16:creationId xmlns:a16="http://schemas.microsoft.com/office/drawing/2014/main" id="{A68FA60C-40D3-F457-2ED3-9664FFBE723D}"/>
                </a:ext>
              </a:extLst>
            </p:cNvPr>
            <p:cNvSpPr txBox="1"/>
            <p:nvPr/>
          </p:nvSpPr>
          <p:spPr>
            <a:xfrm>
              <a:off x="3208248" y="3241383"/>
              <a:ext cx="2114394" cy="21143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875" tIns="8875" rIns="8875" bIns="887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IESP/EESP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03;p44">
              <a:extLst>
                <a:ext uri="{FF2B5EF4-FFF2-40B4-BE49-F238E27FC236}">
                  <a16:creationId xmlns:a16="http://schemas.microsoft.com/office/drawing/2014/main" id="{6788E020-5B98-FBDB-DE6C-37CA49612A80}"/>
                </a:ext>
              </a:extLst>
            </p:cNvPr>
            <p:cNvSpPr/>
            <p:nvPr/>
          </p:nvSpPr>
          <p:spPr>
            <a:xfrm rot="10800000">
              <a:off x="742362" y="3997279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04;p44">
              <a:extLst>
                <a:ext uri="{FF2B5EF4-FFF2-40B4-BE49-F238E27FC236}">
                  <a16:creationId xmlns:a16="http://schemas.microsoft.com/office/drawing/2014/main" id="{7A3C9E47-B8CE-AB83-DB49-5CBB045E3CB0}"/>
                </a:ext>
              </a:extLst>
            </p:cNvPr>
            <p:cNvSpPr/>
            <p:nvPr/>
          </p:nvSpPr>
          <p:spPr>
            <a:xfrm>
              <a:off x="2323" y="3706549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05;p44">
              <a:extLst>
                <a:ext uri="{FF2B5EF4-FFF2-40B4-BE49-F238E27FC236}">
                  <a16:creationId xmlns:a16="http://schemas.microsoft.com/office/drawing/2014/main" id="{4EF7A582-2396-CC81-CC57-6082B3DB5C6F}"/>
                </a:ext>
              </a:extLst>
            </p:cNvPr>
            <p:cNvSpPr txBox="1"/>
            <p:nvPr/>
          </p:nvSpPr>
          <p:spPr>
            <a:xfrm>
              <a:off x="2323" y="3706549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I. Gestión Institucional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206;p44">
              <a:extLst>
                <a:ext uri="{FF2B5EF4-FFF2-40B4-BE49-F238E27FC236}">
                  <a16:creationId xmlns:a16="http://schemas.microsoft.com/office/drawing/2014/main" id="{2133437E-7A8F-F14F-5625-EC8479CC19B6}"/>
                </a:ext>
              </a:extLst>
            </p:cNvPr>
            <p:cNvSpPr/>
            <p:nvPr/>
          </p:nvSpPr>
          <p:spPr>
            <a:xfrm rot="-9000000">
              <a:off x="1058267" y="2818302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07;p44">
              <a:extLst>
                <a:ext uri="{FF2B5EF4-FFF2-40B4-BE49-F238E27FC236}">
                  <a16:creationId xmlns:a16="http://schemas.microsoft.com/office/drawing/2014/main" id="{70BE2C45-2439-5F1B-0A07-9AC6289F678F}"/>
                </a:ext>
              </a:extLst>
            </p:cNvPr>
            <p:cNvSpPr/>
            <p:nvPr/>
          </p:nvSpPr>
          <p:spPr>
            <a:xfrm>
              <a:off x="474327" y="1945007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08;p44">
              <a:extLst>
                <a:ext uri="{FF2B5EF4-FFF2-40B4-BE49-F238E27FC236}">
                  <a16:creationId xmlns:a16="http://schemas.microsoft.com/office/drawing/2014/main" id="{C3EB44CD-A295-35D4-A1E6-05FE3DC2E9E4}"/>
                </a:ext>
              </a:extLst>
            </p:cNvPr>
            <p:cNvSpPr txBox="1"/>
            <p:nvPr/>
          </p:nvSpPr>
          <p:spPr>
            <a:xfrm>
              <a:off x="474327" y="1945007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II. Investigación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209;p44">
              <a:extLst>
                <a:ext uri="{FF2B5EF4-FFF2-40B4-BE49-F238E27FC236}">
                  <a16:creationId xmlns:a16="http://schemas.microsoft.com/office/drawing/2014/main" id="{A112087E-1F4E-B668-824C-F7AAA4901122}"/>
                </a:ext>
              </a:extLst>
            </p:cNvPr>
            <p:cNvSpPr/>
            <p:nvPr/>
          </p:nvSpPr>
          <p:spPr>
            <a:xfrm rot="-7200000">
              <a:off x="1921338" y="1955232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0;p44">
              <a:extLst>
                <a:ext uri="{FF2B5EF4-FFF2-40B4-BE49-F238E27FC236}">
                  <a16:creationId xmlns:a16="http://schemas.microsoft.com/office/drawing/2014/main" id="{86B7E572-C36B-6A18-5DB8-E5A4BEE03ADC}"/>
                </a:ext>
              </a:extLst>
            </p:cNvPr>
            <p:cNvSpPr/>
            <p:nvPr/>
          </p:nvSpPr>
          <p:spPr>
            <a:xfrm>
              <a:off x="1763865" y="655469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1;p44">
              <a:extLst>
                <a:ext uri="{FF2B5EF4-FFF2-40B4-BE49-F238E27FC236}">
                  <a16:creationId xmlns:a16="http://schemas.microsoft.com/office/drawing/2014/main" id="{3E676D99-C7FC-C4ED-1C70-A9D5D1FB7095}"/>
                </a:ext>
              </a:extLst>
            </p:cNvPr>
            <p:cNvSpPr txBox="1"/>
            <p:nvPr/>
          </p:nvSpPr>
          <p:spPr>
            <a:xfrm>
              <a:off x="1763865" y="655469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III. Gestión Académica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12;p44">
              <a:extLst>
                <a:ext uri="{FF2B5EF4-FFF2-40B4-BE49-F238E27FC236}">
                  <a16:creationId xmlns:a16="http://schemas.microsoft.com/office/drawing/2014/main" id="{7B8BC85B-691C-1163-450F-D27819094D33}"/>
                </a:ext>
              </a:extLst>
            </p:cNvPr>
            <p:cNvSpPr/>
            <p:nvPr/>
          </p:nvSpPr>
          <p:spPr>
            <a:xfrm rot="-5400000">
              <a:off x="3100314" y="1639326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3;p44">
              <a:extLst>
                <a:ext uri="{FF2B5EF4-FFF2-40B4-BE49-F238E27FC236}">
                  <a16:creationId xmlns:a16="http://schemas.microsoft.com/office/drawing/2014/main" id="{58B604AC-7742-3F1A-8B81-847A9A1E1BDA}"/>
                </a:ext>
              </a:extLst>
            </p:cNvPr>
            <p:cNvSpPr/>
            <p:nvPr/>
          </p:nvSpPr>
          <p:spPr>
            <a:xfrm>
              <a:off x="3525407" y="183465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;p44">
              <a:extLst>
                <a:ext uri="{FF2B5EF4-FFF2-40B4-BE49-F238E27FC236}">
                  <a16:creationId xmlns:a16="http://schemas.microsoft.com/office/drawing/2014/main" id="{310B5506-3781-3DCF-2837-75CD6A2AEF74}"/>
                </a:ext>
              </a:extLst>
            </p:cNvPr>
            <p:cNvSpPr txBox="1"/>
            <p:nvPr/>
          </p:nvSpPr>
          <p:spPr>
            <a:xfrm>
              <a:off x="3525407" y="183465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IV. Infraestructura física y tecnológica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15;p44">
              <a:extLst>
                <a:ext uri="{FF2B5EF4-FFF2-40B4-BE49-F238E27FC236}">
                  <a16:creationId xmlns:a16="http://schemas.microsoft.com/office/drawing/2014/main" id="{F8DDD07B-98F3-8B1B-BF8A-50633BA09624}"/>
                </a:ext>
              </a:extLst>
            </p:cNvPr>
            <p:cNvSpPr/>
            <p:nvPr/>
          </p:nvSpPr>
          <p:spPr>
            <a:xfrm rot="-3600000">
              <a:off x="4279290" y="1955232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6;p44">
              <a:extLst>
                <a:ext uri="{FF2B5EF4-FFF2-40B4-BE49-F238E27FC236}">
                  <a16:creationId xmlns:a16="http://schemas.microsoft.com/office/drawing/2014/main" id="{CCC67F0A-433D-67F8-AFF7-E23E2CC56F06}"/>
                </a:ext>
              </a:extLst>
            </p:cNvPr>
            <p:cNvSpPr/>
            <p:nvPr/>
          </p:nvSpPr>
          <p:spPr>
            <a:xfrm>
              <a:off x="5286949" y="655469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7;p44">
              <a:extLst>
                <a:ext uri="{FF2B5EF4-FFF2-40B4-BE49-F238E27FC236}">
                  <a16:creationId xmlns:a16="http://schemas.microsoft.com/office/drawing/2014/main" id="{3F3B90D6-92B0-8B70-9BEC-B0FDD9BB67BD}"/>
                </a:ext>
              </a:extLst>
            </p:cNvPr>
            <p:cNvSpPr txBox="1"/>
            <p:nvPr/>
          </p:nvSpPr>
          <p:spPr>
            <a:xfrm>
              <a:off x="5286949" y="655469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V. Personal Directivo y Docente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18;p44">
              <a:extLst>
                <a:ext uri="{FF2B5EF4-FFF2-40B4-BE49-F238E27FC236}">
                  <a16:creationId xmlns:a16="http://schemas.microsoft.com/office/drawing/2014/main" id="{51009E46-4FFA-45FC-ED45-476CDEC44ACD}"/>
                </a:ext>
              </a:extLst>
            </p:cNvPr>
            <p:cNvSpPr/>
            <p:nvPr/>
          </p:nvSpPr>
          <p:spPr>
            <a:xfrm rot="-1800000">
              <a:off x="5142361" y="2818302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9;p44">
              <a:extLst>
                <a:ext uri="{FF2B5EF4-FFF2-40B4-BE49-F238E27FC236}">
                  <a16:creationId xmlns:a16="http://schemas.microsoft.com/office/drawing/2014/main" id="{5CE607BC-9762-CDC6-7140-99F8611CE038}"/>
                </a:ext>
              </a:extLst>
            </p:cNvPr>
            <p:cNvSpPr/>
            <p:nvPr/>
          </p:nvSpPr>
          <p:spPr>
            <a:xfrm>
              <a:off x="6576488" y="1945007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0;p44">
              <a:extLst>
                <a:ext uri="{FF2B5EF4-FFF2-40B4-BE49-F238E27FC236}">
                  <a16:creationId xmlns:a16="http://schemas.microsoft.com/office/drawing/2014/main" id="{F9151737-4265-E454-D979-A47A82AE78DF}"/>
                </a:ext>
              </a:extLst>
            </p:cNvPr>
            <p:cNvSpPr txBox="1"/>
            <p:nvPr/>
          </p:nvSpPr>
          <p:spPr>
            <a:xfrm>
              <a:off x="6576488" y="1945007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VI. Previsión Económica y Financiera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21;p44">
              <a:extLst>
                <a:ext uri="{FF2B5EF4-FFF2-40B4-BE49-F238E27FC236}">
                  <a16:creationId xmlns:a16="http://schemas.microsoft.com/office/drawing/2014/main" id="{8D7D9ECA-4B00-85F6-CAF6-5CAA44B60D29}"/>
                </a:ext>
              </a:extLst>
            </p:cNvPr>
            <p:cNvSpPr/>
            <p:nvPr/>
          </p:nvSpPr>
          <p:spPr>
            <a:xfrm>
              <a:off x="5458267" y="3997279"/>
              <a:ext cx="2330262" cy="602602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E7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22;p44">
              <a:extLst>
                <a:ext uri="{FF2B5EF4-FFF2-40B4-BE49-F238E27FC236}">
                  <a16:creationId xmlns:a16="http://schemas.microsoft.com/office/drawing/2014/main" id="{7AF63FBE-9399-D4B7-324D-BC8E126BC397}"/>
                </a:ext>
              </a:extLst>
            </p:cNvPr>
            <p:cNvSpPr/>
            <p:nvPr/>
          </p:nvSpPr>
          <p:spPr>
            <a:xfrm>
              <a:off x="7048491" y="3706549"/>
              <a:ext cx="1480076" cy="1184061"/>
            </a:xfrm>
            <a:prstGeom prst="roundRect">
              <a:avLst>
                <a:gd name="adj" fmla="val 10000"/>
              </a:avLst>
            </a:prstGeom>
            <a:solidFill>
              <a:srgbClr val="757070"/>
            </a:solidFill>
            <a:ln w="25400" cap="flat" cmpd="sng">
              <a:solidFill>
                <a:srgbClr val="E7E6E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23;p44">
              <a:extLst>
                <a:ext uri="{FF2B5EF4-FFF2-40B4-BE49-F238E27FC236}">
                  <a16:creationId xmlns:a16="http://schemas.microsoft.com/office/drawing/2014/main" id="{14D2D637-8AF2-E539-E603-99C3CFA59601}"/>
                </a:ext>
              </a:extLst>
            </p:cNvPr>
            <p:cNvSpPr txBox="1"/>
            <p:nvPr/>
          </p:nvSpPr>
          <p:spPr>
            <a:xfrm>
              <a:off x="7048491" y="3706549"/>
              <a:ext cx="1480076" cy="118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650" tIns="26650" rIns="26650" bIns="26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CBC VII.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eaLnBrk="1" fontAlgn="auto" latinLnBrk="0" hangingPunct="1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es-PE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Servicios complementarios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613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5AA9B5-675C-FFB3-079E-2ED5FEDC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2" t="14427" r="34687" b="17762"/>
          <a:stretch/>
        </p:blipFill>
        <p:spPr>
          <a:xfrm>
            <a:off x="235744" y="576292"/>
            <a:ext cx="3314700" cy="452431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CA98F0B-2446-834B-9F7C-8CE2E8290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75" t="14680" r="29843" b="9563"/>
          <a:stretch/>
        </p:blipFill>
        <p:spPr>
          <a:xfrm>
            <a:off x="3550444" y="771585"/>
            <a:ext cx="3314700" cy="452431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6E71A3-82AA-AA78-044F-777EF736F26C}"/>
              </a:ext>
            </a:extLst>
          </p:cNvPr>
          <p:cNvSpPr txBox="1"/>
          <p:nvPr/>
        </p:nvSpPr>
        <p:spPr>
          <a:xfrm>
            <a:off x="7200899" y="576293"/>
            <a:ext cx="46482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s-ES" dirty="0"/>
              <a:t>Datos generales del IESP/EESP.</a:t>
            </a:r>
          </a:p>
          <a:p>
            <a:pPr marL="342900" indent="-342900" algn="just">
              <a:buAutoNum type="arabicPeriod"/>
            </a:pPr>
            <a:r>
              <a:rPr lang="es-ES" dirty="0"/>
              <a:t>Diagnóstico del contexto interno y externo del IESP/EESP.</a:t>
            </a:r>
          </a:p>
          <a:p>
            <a:pPr marL="342900" indent="-342900" algn="just">
              <a:buAutoNum type="arabicPeriod"/>
            </a:pPr>
            <a:r>
              <a:rPr lang="es-ES" dirty="0"/>
              <a:t>Análisis de demanda y justificación del servicio educativo.</a:t>
            </a:r>
          </a:p>
          <a:p>
            <a:pPr marL="342900" indent="-342900" algn="just">
              <a:buAutoNum type="arabicPeriod"/>
            </a:pPr>
            <a:r>
              <a:rPr lang="es-ES" dirty="0"/>
              <a:t>Visión, misión, principios y valores institucionales. </a:t>
            </a:r>
          </a:p>
          <a:p>
            <a:pPr marL="342900" indent="-342900" algn="just">
              <a:buAutoNum type="arabicPeriod"/>
            </a:pPr>
            <a:r>
              <a:rPr lang="es-ES" dirty="0"/>
              <a:t>Objetivos y </a:t>
            </a:r>
            <a:r>
              <a:rPr lang="es-ES" dirty="0">
                <a:highlight>
                  <a:srgbClr val="FFFF00"/>
                </a:highlight>
              </a:rPr>
              <a:t>acciones estratégicas</a:t>
            </a:r>
            <a:r>
              <a:rPr lang="es-ES" dirty="0"/>
              <a:t>.</a:t>
            </a:r>
          </a:p>
          <a:p>
            <a:pPr marL="342900" indent="-342900" algn="just">
              <a:buAutoNum type="arabicPeriod"/>
            </a:pPr>
            <a:r>
              <a:rPr lang="es-ES" dirty="0"/>
              <a:t>Indicadores de logro y metas multianuales.</a:t>
            </a:r>
          </a:p>
          <a:p>
            <a:pPr marL="342900" indent="-342900" algn="just">
              <a:buAutoNum type="arabicPeriod"/>
            </a:pPr>
            <a:r>
              <a:rPr lang="es-ES" dirty="0"/>
              <a:t>Propuesta de gestión pedagógica.</a:t>
            </a:r>
          </a:p>
          <a:p>
            <a:pPr marL="342900" indent="-342900" algn="just">
              <a:buAutoNum type="arabicPeriod"/>
            </a:pPr>
            <a:r>
              <a:rPr lang="es-ES" dirty="0"/>
              <a:t>Propuesta de gestión institucional.</a:t>
            </a:r>
          </a:p>
          <a:p>
            <a:pPr marL="342900" indent="-342900" algn="just">
              <a:buAutoNum type="arabicPeriod"/>
            </a:pPr>
            <a:r>
              <a:rPr lang="es-ES" dirty="0">
                <a:highlight>
                  <a:srgbClr val="FFFF00"/>
                </a:highlight>
              </a:rPr>
              <a:t>Política para el desarrollo de investigación e innovación.</a:t>
            </a:r>
          </a:p>
          <a:p>
            <a:pPr marL="342900" indent="-342900" algn="just">
              <a:buAutoNum type="arabicPeriod"/>
            </a:pPr>
            <a:r>
              <a:rPr lang="es-ES" dirty="0"/>
              <a:t>Estrategia de evaluación del PEI.</a:t>
            </a:r>
          </a:p>
          <a:p>
            <a:pPr marL="342900" indent="-342900" algn="just">
              <a:buAutoNum type="arabicPeriod"/>
            </a:pPr>
            <a:r>
              <a:rPr lang="es-ES" dirty="0"/>
              <a:t>Propuesta de mejora continua</a:t>
            </a:r>
            <a:endParaRPr lang="es-PE" dirty="0"/>
          </a:p>
        </p:txBody>
      </p:sp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DE43C492-0481-B52B-E167-A03C3C47EEFB}"/>
              </a:ext>
            </a:extLst>
          </p:cNvPr>
          <p:cNvSpPr/>
          <p:nvPr/>
        </p:nvSpPr>
        <p:spPr>
          <a:xfrm>
            <a:off x="152400" y="5500657"/>
            <a:ext cx="4648200" cy="12001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RESOLUCIÓN DIRECTORAL</a:t>
            </a:r>
            <a:endParaRPr lang="es-PE" dirty="0"/>
          </a:p>
        </p:txBody>
      </p:sp>
      <p:sp>
        <p:nvSpPr>
          <p:cNvPr id="4" name="Explosión: 14 puntos 3">
            <a:extLst>
              <a:ext uri="{FF2B5EF4-FFF2-40B4-BE49-F238E27FC236}">
                <a16:creationId xmlns:a16="http://schemas.microsoft.com/office/drawing/2014/main" id="{6FB2C53F-CA4F-8DD1-CAA4-64855651CF63}"/>
              </a:ext>
            </a:extLst>
          </p:cNvPr>
          <p:cNvSpPr/>
          <p:nvPr/>
        </p:nvSpPr>
        <p:spPr>
          <a:xfrm>
            <a:off x="4526756" y="5409188"/>
            <a:ext cx="3829049" cy="10287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EVIDENCIAS</a:t>
            </a:r>
            <a:endParaRPr lang="es-PE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6EE6FB7-6487-02BD-6149-57A9D63FE27E}"/>
              </a:ext>
            </a:extLst>
          </p:cNvPr>
          <p:cNvSpPr txBox="1"/>
          <p:nvPr/>
        </p:nvSpPr>
        <p:spPr>
          <a:xfrm>
            <a:off x="8505825" y="5100608"/>
            <a:ext cx="334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COHERENCIA INTERNA Y ARTICULACIÓN CON LOS OTROS II.GG</a:t>
            </a:r>
            <a:endParaRPr lang="es-PE" sz="2400" b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C1C487E-62D9-B3A9-CA23-8D24D174761D}"/>
              </a:ext>
            </a:extLst>
          </p:cNvPr>
          <p:cNvSpPr/>
          <p:nvPr/>
        </p:nvSpPr>
        <p:spPr>
          <a:xfrm>
            <a:off x="7467600" y="0"/>
            <a:ext cx="2914650" cy="5762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MEDIOS DE VERIFICACIÓN</a:t>
            </a:r>
            <a:endParaRPr lang="es-P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4" grpId="0" animBg="1"/>
      <p:bldP spid="6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F98BFA3-6183-EF77-E469-AC496CAEC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4" t="14983" r="22969" b="42774"/>
          <a:stretch/>
        </p:blipFill>
        <p:spPr>
          <a:xfrm>
            <a:off x="1047750" y="1028700"/>
            <a:ext cx="1036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1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95E2B33-45C1-5FEF-D83F-5C89A26DF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1" t="16650" r="9843" b="60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4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32AF70-5D38-4D5D-58EC-445C787A3D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8" t="15261" r="9687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3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C40A32F-0CA4-C2ED-AD30-91D44475A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" t="16095" r="7969" b="91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63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1861ED2-ACA0-2F4D-F6AB-65A6B25F4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4150" r="7500" b="55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77A690-19A2-F942-753B-AE45705AD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9" t="18874" r="9374" b="4700"/>
          <a:stretch/>
        </p:blipFill>
        <p:spPr>
          <a:xfrm>
            <a:off x="0" y="0"/>
            <a:ext cx="12058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 descr="15">
            <a:extLst>
              <a:ext uri="{FF2B5EF4-FFF2-40B4-BE49-F238E27FC236}">
                <a16:creationId xmlns:a16="http://schemas.microsoft.com/office/drawing/2014/main" id="{78C7E828-CA93-B221-1179-E3CE24DF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206477"/>
            <a:ext cx="8229600" cy="69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INSTRUMENTOS DE GESTIÓN EN LA INSTITUCIÓN EDUCATIVA</a:t>
            </a:r>
            <a:b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(Decreto Supremo </a:t>
            </a:r>
            <a:r>
              <a:rPr kumimoji="0" lang="es-ES" alt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Nº</a:t>
            </a:r>
            <a: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011-2012-ED Art. 137)</a:t>
            </a:r>
          </a:p>
        </p:txBody>
      </p:sp>
      <p:pic>
        <p:nvPicPr>
          <p:cNvPr id="3" name="Picture 5" descr="15">
            <a:extLst>
              <a:ext uri="{FF2B5EF4-FFF2-40B4-BE49-F238E27FC236}">
                <a16:creationId xmlns:a16="http://schemas.microsoft.com/office/drawing/2014/main" id="{30517D17-8E8D-6240-D8C7-A66796377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031875"/>
            <a:ext cx="8256588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61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6C9BC4-DFE7-1102-A360-1F2C9A6B9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2" t="21931" r="22500" b="10536"/>
          <a:stretch/>
        </p:blipFill>
        <p:spPr>
          <a:xfrm>
            <a:off x="0" y="0"/>
            <a:ext cx="12001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A514C1-A53D-AD70-9C2C-1571F7CC4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31" t="16650" r="12030" b="102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03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422663-1B20-C275-4C44-7A25EF80F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2" t="18874" r="11563" b="11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82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A93A31-E668-8524-FAA0-723EDE65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62" t="18874" r="17813" b="11647"/>
          <a:stretch/>
        </p:blipFill>
        <p:spPr>
          <a:xfrm>
            <a:off x="133350" y="0"/>
            <a:ext cx="1190625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7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21F8F3-4865-023A-8D2A-7116FDFDD0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13870" r="23437" b="6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4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D1AF62-4B56-19FF-F4DE-04AD62EFB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94" t="16650" r="20000" b="15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2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7B231A-D860-EF80-DBC9-F5D601680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7" t="15538" r="19531" b="272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926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202189-5664-EC12-4850-D3C8B2787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94" t="16929" r="22656" b="29990"/>
          <a:stretch/>
        </p:blipFill>
        <p:spPr>
          <a:xfrm>
            <a:off x="0" y="2095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94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171A44-92D7-CFF2-A6FF-73C6D1E75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1" t="18596" r="27812" b="42496"/>
          <a:stretch/>
        </p:blipFill>
        <p:spPr>
          <a:xfrm>
            <a:off x="3143250" y="1276350"/>
            <a:ext cx="5657850" cy="2667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EFB7104-6280-2670-31A7-C45F375ED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1" t="18596" r="27812" b="42496"/>
          <a:stretch/>
        </p:blipFill>
        <p:spPr>
          <a:xfrm>
            <a:off x="304800" y="133350"/>
            <a:ext cx="1175385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48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7668A00-EAFB-0DD9-70EE-087F483E2E17}"/>
              </a:ext>
            </a:extLst>
          </p:cNvPr>
          <p:cNvSpPr txBox="1"/>
          <p:nvPr/>
        </p:nvSpPr>
        <p:spPr>
          <a:xfrm>
            <a:off x="971550" y="641474"/>
            <a:ext cx="4362450" cy="61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/>
              <a:t>MEJORA CONTINUA 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Filosofía basada en la actitud del esfuerzo o mejoramiento continuo de los procesos usando el ciclo Deming, a fin de poder ofrecer un servicio educativo con los más altos estándares de calidad, el mismo que responda a las necesidades de los usuarios y exigencias del contexto regional y nacional</a:t>
            </a:r>
            <a:endParaRPr lang="es-PE" sz="24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33A053-691B-8482-6FB4-A108A114F7BE}"/>
              </a:ext>
            </a:extLst>
          </p:cNvPr>
          <p:cNvSpPr txBox="1"/>
          <p:nvPr/>
        </p:nvSpPr>
        <p:spPr>
          <a:xfrm>
            <a:off x="6457950" y="918472"/>
            <a:ext cx="5086350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/>
              <a:t>ETICIDAD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En todo su accionar la Escuela se rige por valores éticos de inspiración cristiana, fundado en el respeto de la persona humana y la búsqueda del bien común, planteando en su propuesta formativa los mecanismos concretos para erradicar toda forma de corrupción en la función pública</a:t>
            </a:r>
            <a:endParaRPr lang="es-PE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7CE9AA-0FEC-627A-8EBE-CA9F67A9E546}"/>
              </a:ext>
            </a:extLst>
          </p:cNvPr>
          <p:cNvSpPr txBox="1"/>
          <p:nvPr/>
        </p:nvSpPr>
        <p:spPr>
          <a:xfrm>
            <a:off x="3914775" y="87476"/>
            <a:ext cx="436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PRINCIPIOS INSTITUCIONALES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8010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CE97DC7-FD7C-AC88-6A47-B94AA8B8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395605"/>
            <a:ext cx="11115675" cy="5852795"/>
          </a:xfrm>
          <a:prstGeom prst="rect">
            <a:avLst/>
          </a:prstGeom>
        </p:spPr>
      </p:pic>
      <p:sp>
        <p:nvSpPr>
          <p:cNvPr id="3" name="Oval 22" descr="15">
            <a:extLst>
              <a:ext uri="{FF2B5EF4-FFF2-40B4-BE49-F238E27FC236}">
                <a16:creationId xmlns:a16="http://schemas.microsoft.com/office/drawing/2014/main" id="{0CE496EC-10E6-F07B-E515-E2C54BCEED32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60801" y="328612"/>
            <a:ext cx="1154113" cy="3582985"/>
          </a:xfrm>
          <a:prstGeom prst="ellipse">
            <a:avLst/>
          </a:prstGeom>
          <a:noFill/>
          <a:ln w="9525" algn="ctr">
            <a:solidFill>
              <a:sysClr val="windowText" lastClr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PE" altLang="es-PE" sz="2400" b="1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Oval 19" descr="15">
            <a:extLst>
              <a:ext uri="{FF2B5EF4-FFF2-40B4-BE49-F238E27FC236}">
                <a16:creationId xmlns:a16="http://schemas.microsoft.com/office/drawing/2014/main" id="{3E89F40A-1D3A-F42F-64DD-D440A1B5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8" y="1543046"/>
            <a:ext cx="2430461" cy="4229103"/>
          </a:xfrm>
          <a:prstGeom prst="ellipse">
            <a:avLst/>
          </a:prstGeom>
          <a:noFill/>
          <a:ln w="9525" algn="ctr">
            <a:solidFill>
              <a:sysClr val="windowText" lastClr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PE" altLang="es-PE" sz="2400" b="1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5" name="Oval 21" descr="15">
            <a:extLst>
              <a:ext uri="{FF2B5EF4-FFF2-40B4-BE49-F238E27FC236}">
                <a16:creationId xmlns:a16="http://schemas.microsoft.com/office/drawing/2014/main" id="{3E6DD480-8D36-39D3-0EEA-87D1CFE579F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8875" y="3108325"/>
            <a:ext cx="1611315" cy="3716334"/>
          </a:xfrm>
          <a:prstGeom prst="ellipse">
            <a:avLst/>
          </a:prstGeom>
          <a:noFill/>
          <a:ln w="9525" algn="ctr">
            <a:solidFill>
              <a:sysClr val="windowText" lastClr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PE" altLang="es-PE" sz="2400" b="1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A12D88C-5C24-0E97-C27A-5B00241BB047}"/>
              </a:ext>
            </a:extLst>
          </p:cNvPr>
          <p:cNvSpPr/>
          <p:nvPr/>
        </p:nvSpPr>
        <p:spPr>
          <a:xfrm>
            <a:off x="5943600" y="3429000"/>
            <a:ext cx="2209800" cy="514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Oval 20" descr="15">
            <a:extLst>
              <a:ext uri="{FF2B5EF4-FFF2-40B4-BE49-F238E27FC236}">
                <a16:creationId xmlns:a16="http://schemas.microsoft.com/office/drawing/2014/main" id="{078AB9DF-055D-604A-FF9E-422ABC8DB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1543047"/>
            <a:ext cx="2232025" cy="4229102"/>
          </a:xfrm>
          <a:prstGeom prst="ellipse">
            <a:avLst/>
          </a:prstGeom>
          <a:noFill/>
          <a:ln w="9525" algn="ctr">
            <a:solidFill>
              <a:sysClr val="windowText" lastClr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 2" panose="05020102010507070707" pitchFamily="18" charset="2"/>
              <a:buNone/>
              <a:tabLst/>
              <a:defRPr/>
            </a:pPr>
            <a:endParaRPr kumimoji="0" lang="es-PE" altLang="es-PE" sz="2400" b="1" i="0" u="none" strike="noStrike" kern="0" cap="none" spc="0" normalizeH="0" baseline="0" noProof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50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4B6A57-1627-58F4-1BBF-46393AC7A58A}"/>
              </a:ext>
            </a:extLst>
          </p:cNvPr>
          <p:cNvSpPr txBox="1"/>
          <p:nvPr/>
        </p:nvSpPr>
        <p:spPr>
          <a:xfrm>
            <a:off x="571500" y="641474"/>
            <a:ext cx="4762500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/>
              <a:t>TRANSPARENCIA 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La Escuela es gestionada de manera transparente, contando con sistemas eficientes de comunicación e información de fácil acceso a los usuarios, con implementación de mecanismos de control y rendición de cuentas; cumpliendo estrictamente con de la Ley de la Transparencia.</a:t>
            </a:r>
            <a:endParaRPr lang="es-PE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EE776C-2890-10CC-33ED-6EA278297141}"/>
              </a:ext>
            </a:extLst>
          </p:cNvPr>
          <p:cNvSpPr txBox="1"/>
          <p:nvPr/>
        </p:nvSpPr>
        <p:spPr>
          <a:xfrm>
            <a:off x="6686550" y="1292198"/>
            <a:ext cx="5143500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400" b="1" dirty="0"/>
              <a:t>INNOVACIÓN </a:t>
            </a:r>
          </a:p>
          <a:p>
            <a:pPr algn="just">
              <a:lnSpc>
                <a:spcPct val="150000"/>
              </a:lnSpc>
            </a:pPr>
            <a:r>
              <a:rPr lang="es-ES" sz="2400" dirty="0"/>
              <a:t>La Escuela plantea a partir del desarrollo de la investigación, propuestas innovadoras generadoras de cambio para la mejora del servicio educativo, convirtiéndose en un referente para la región y el país. </a:t>
            </a:r>
            <a:endParaRPr lang="es-PE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316D588-CFAE-96AA-23DB-45182F5FF39E}"/>
              </a:ext>
            </a:extLst>
          </p:cNvPr>
          <p:cNvSpPr txBox="1"/>
          <p:nvPr/>
        </p:nvSpPr>
        <p:spPr>
          <a:xfrm>
            <a:off x="3914775" y="87476"/>
            <a:ext cx="4362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PRINCIPIOS INSTITUCIONALES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11331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70E898B6-DF46-4EB1-C9C6-9249BC6A7F97}"/>
              </a:ext>
            </a:extLst>
          </p:cNvPr>
          <p:cNvSpPr/>
          <p:nvPr/>
        </p:nvSpPr>
        <p:spPr>
          <a:xfrm rot="20064062">
            <a:off x="-160333" y="768681"/>
            <a:ext cx="6050344" cy="17716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RESPONSABILIDAD</a:t>
            </a:r>
          </a:p>
        </p:txBody>
      </p:sp>
      <p:sp>
        <p:nvSpPr>
          <p:cNvPr id="4" name="Explosión: 14 puntos 3">
            <a:extLst>
              <a:ext uri="{FF2B5EF4-FFF2-40B4-BE49-F238E27FC236}">
                <a16:creationId xmlns:a16="http://schemas.microsoft.com/office/drawing/2014/main" id="{8DE5CDFA-5F4F-35CC-EF83-D5FB5ADE3412}"/>
              </a:ext>
            </a:extLst>
          </p:cNvPr>
          <p:cNvSpPr/>
          <p:nvPr/>
        </p:nvSpPr>
        <p:spPr>
          <a:xfrm rot="20064062">
            <a:off x="2093256" y="1312504"/>
            <a:ext cx="6253625" cy="17716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RESPETO</a:t>
            </a:r>
            <a:endParaRPr lang="es-PE" sz="2400" b="1" dirty="0"/>
          </a:p>
        </p:txBody>
      </p:sp>
      <p:sp>
        <p:nvSpPr>
          <p:cNvPr id="6" name="Explosión: 14 puntos 5">
            <a:extLst>
              <a:ext uri="{FF2B5EF4-FFF2-40B4-BE49-F238E27FC236}">
                <a16:creationId xmlns:a16="http://schemas.microsoft.com/office/drawing/2014/main" id="{48D7B707-7A44-3159-7F6B-F6AF20E2950C}"/>
              </a:ext>
            </a:extLst>
          </p:cNvPr>
          <p:cNvSpPr/>
          <p:nvPr/>
        </p:nvSpPr>
        <p:spPr>
          <a:xfrm rot="20064062">
            <a:off x="6090340" y="3168508"/>
            <a:ext cx="4968036" cy="17716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SOLIDARIDAD</a:t>
            </a:r>
            <a:endParaRPr lang="es-PE" sz="2400" b="1" dirty="0"/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C958C387-8BD2-994E-FCD4-9FC53235EF81}"/>
              </a:ext>
            </a:extLst>
          </p:cNvPr>
          <p:cNvSpPr/>
          <p:nvPr/>
        </p:nvSpPr>
        <p:spPr>
          <a:xfrm rot="20064062">
            <a:off x="2112873" y="3638607"/>
            <a:ext cx="5853934" cy="17716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CONSTANCIA</a:t>
            </a:r>
            <a:endParaRPr lang="es-PE" sz="2400" b="1" dirty="0"/>
          </a:p>
        </p:txBody>
      </p:sp>
      <p:sp>
        <p:nvSpPr>
          <p:cNvPr id="8" name="Explosión: 14 puntos 7">
            <a:extLst>
              <a:ext uri="{FF2B5EF4-FFF2-40B4-BE49-F238E27FC236}">
                <a16:creationId xmlns:a16="http://schemas.microsoft.com/office/drawing/2014/main" id="{63D13BF5-6463-FA0A-418A-F367FC415CE9}"/>
              </a:ext>
            </a:extLst>
          </p:cNvPr>
          <p:cNvSpPr/>
          <p:nvPr/>
        </p:nvSpPr>
        <p:spPr>
          <a:xfrm rot="20064062">
            <a:off x="7506200" y="4251515"/>
            <a:ext cx="4968036" cy="177165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HONESTIDAD</a:t>
            </a:r>
            <a:endParaRPr lang="es-PE" sz="24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55AEAD-479F-FE34-4514-9BD1D9363245}"/>
              </a:ext>
            </a:extLst>
          </p:cNvPr>
          <p:cNvSpPr txBox="1"/>
          <p:nvPr/>
        </p:nvSpPr>
        <p:spPr>
          <a:xfrm>
            <a:off x="6096000" y="48456"/>
            <a:ext cx="3924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VALORES INSTITUCIONALES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33679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D50F253-4C20-5BAF-A134-367CCE5358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2" t="20541" r="10156" b="7757"/>
          <a:stretch/>
        </p:blipFill>
        <p:spPr>
          <a:xfrm>
            <a:off x="0" y="0"/>
            <a:ext cx="12192000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1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020D22-3C7D-E828-73C8-500F8EF2B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0" t="16095" r="32188" b="14427"/>
          <a:stretch/>
        </p:blipFill>
        <p:spPr>
          <a:xfrm>
            <a:off x="2057400" y="0"/>
            <a:ext cx="847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15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EC4D26-2748-C256-BF41-28F11A384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25" t="22765" r="26250" b="19986"/>
          <a:stretch/>
        </p:blipFill>
        <p:spPr>
          <a:xfrm>
            <a:off x="285750" y="285750"/>
            <a:ext cx="11715750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56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0413016-A2EC-B692-96CC-FB43C76591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94" t="19986" r="32969" b="31657"/>
          <a:stretch/>
        </p:blipFill>
        <p:spPr>
          <a:xfrm>
            <a:off x="1657350" y="666750"/>
            <a:ext cx="8763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97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5EFE1A-F2E5-3AB9-7311-88CAB8414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219" t="29712" r="30156" b="7479"/>
          <a:stretch/>
        </p:blipFill>
        <p:spPr>
          <a:xfrm>
            <a:off x="533400" y="342900"/>
            <a:ext cx="6362700" cy="58864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263D66A-5470-416E-3C00-A7FB44FF1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82" t="31380" r="10468" b="51945"/>
          <a:stretch/>
        </p:blipFill>
        <p:spPr>
          <a:xfrm>
            <a:off x="6477000" y="2505075"/>
            <a:ext cx="5715000" cy="15621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D553AED-C193-40FC-39B1-06A697FF1E64}"/>
              </a:ext>
            </a:extLst>
          </p:cNvPr>
          <p:cNvSpPr txBox="1"/>
          <p:nvPr/>
        </p:nvSpPr>
        <p:spPr>
          <a:xfrm>
            <a:off x="7734300" y="142875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ENFOQUES TRANSVERSALES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57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E671F8A-A450-DADD-0085-5FAC23646C0C}"/>
              </a:ext>
            </a:extLst>
          </p:cNvPr>
          <p:cNvSpPr txBox="1"/>
          <p:nvPr/>
        </p:nvSpPr>
        <p:spPr>
          <a:xfrm>
            <a:off x="971550" y="762000"/>
            <a:ext cx="103632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MODELO PEDAGÓGICO: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SOCIO CONSTRUCTIVISTA – REFLEXIVO – TRANSFORMADOR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EB7514E7-340D-5BD5-C6D1-34861482C4FD}"/>
              </a:ext>
            </a:extLst>
          </p:cNvPr>
          <p:cNvGrpSpPr/>
          <p:nvPr/>
        </p:nvGrpSpPr>
        <p:grpSpPr>
          <a:xfrm>
            <a:off x="1033638" y="2100695"/>
            <a:ext cx="10239023" cy="4364182"/>
            <a:chOff x="683568" y="857250"/>
            <a:chExt cx="7872974" cy="5153376"/>
          </a:xfrm>
        </p:grpSpPr>
        <p:pic>
          <p:nvPicPr>
            <p:cNvPr id="5" name="Picture 6" descr="http://t3.gstatic.com/images?q=tbn:ANd9GcTit2wcqbSOSVu1rBK33E-PruTJOMCi7uuImgobhQo9g7JD15UO">
              <a:extLst>
                <a:ext uri="{FF2B5EF4-FFF2-40B4-BE49-F238E27FC236}">
                  <a16:creationId xmlns:a16="http://schemas.microsoft.com/office/drawing/2014/main" id="{459E8B81-B975-A8E8-8500-131678355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419" y="3129403"/>
              <a:ext cx="2610123" cy="1418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MARIAM DORMIENDO">
              <a:extLst>
                <a:ext uri="{FF2B5EF4-FFF2-40B4-BE49-F238E27FC236}">
                  <a16:creationId xmlns:a16="http://schemas.microsoft.com/office/drawing/2014/main" id="{B03CC4A5-AD18-C94E-FDB7-04901090F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668786"/>
              <a:ext cx="2369771" cy="1323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niños y cultura">
              <a:extLst>
                <a:ext uri="{FF2B5EF4-FFF2-40B4-BE49-F238E27FC236}">
                  <a16:creationId xmlns:a16="http://schemas.microsoft.com/office/drawing/2014/main" id="{36B8174E-D655-8593-CCC6-E21487F4E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886" y="4941168"/>
              <a:ext cx="2902534" cy="1069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4 Imagen" descr="tt.jpg">
              <a:extLst>
                <a:ext uri="{FF2B5EF4-FFF2-40B4-BE49-F238E27FC236}">
                  <a16:creationId xmlns:a16="http://schemas.microsoft.com/office/drawing/2014/main" id="{45724F96-A325-B16B-1250-4C55C24E1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128" y="4559002"/>
              <a:ext cx="2553895" cy="1326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C922DE5-0FF4-625F-8C06-D9B199748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3210625"/>
              <a:ext cx="2281325" cy="147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2 CuadroTexto">
              <a:extLst>
                <a:ext uri="{FF2B5EF4-FFF2-40B4-BE49-F238E27FC236}">
                  <a16:creationId xmlns:a16="http://schemas.microsoft.com/office/drawing/2014/main" id="{A927DC5B-24BE-1BC2-7056-4CE5DE50A38E}"/>
                </a:ext>
              </a:extLst>
            </p:cNvPr>
            <p:cNvSpPr txBox="1"/>
            <p:nvPr/>
          </p:nvSpPr>
          <p:spPr>
            <a:xfrm>
              <a:off x="3372461" y="3317752"/>
              <a:ext cx="2547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FENÓMENO SOCIAL</a:t>
              </a:r>
            </a:p>
          </p:txBody>
        </p:sp>
        <p:pic>
          <p:nvPicPr>
            <p:cNvPr id="11" name="Picture 2" descr="http://holismoplanetario.files.wordpress.com/2011/11/problema-social.gif">
              <a:extLst>
                <a:ext uri="{FF2B5EF4-FFF2-40B4-BE49-F238E27FC236}">
                  <a16:creationId xmlns:a16="http://schemas.microsoft.com/office/drawing/2014/main" id="{D5398538-AB37-DABD-0FB9-EF2CA9270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892392"/>
              <a:ext cx="2342708" cy="201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http://1.bp.blogspot.com/-mZqYNHqTHN8/TbDh3VvJccI/AAAAAAAAACA/PN6hfWCVbsg/s400/pobreza_peru1.jpg">
              <a:extLst>
                <a:ext uri="{FF2B5EF4-FFF2-40B4-BE49-F238E27FC236}">
                  <a16:creationId xmlns:a16="http://schemas.microsoft.com/office/drawing/2014/main" id="{348B5744-7B4D-EAB6-7BF3-B21CA2652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065" y="857250"/>
              <a:ext cx="1689790" cy="2052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http://tbn2.google.com/images?q=tbn:L0-CI6NYhEmLfM:http://carmenvidal.files.wordpress.com/2008/03/contaminacion.jpg">
              <a:hlinkClick r:id="rId10"/>
              <a:extLst>
                <a:ext uri="{FF2B5EF4-FFF2-40B4-BE49-F238E27FC236}">
                  <a16:creationId xmlns:a16="http://schemas.microsoft.com/office/drawing/2014/main" id="{422EC199-026F-E784-2F99-61717759AF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252" y="857250"/>
              <a:ext cx="1689379" cy="1669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 descr="http://1.bp.blogspot.com/_XG2TqFBWC6s/SRiWc4THscI/AAAAAAAABIs/bZlJV9D4Gic/s400/cannabis.jpg">
              <a:extLst>
                <a:ext uri="{FF2B5EF4-FFF2-40B4-BE49-F238E27FC236}">
                  <a16:creationId xmlns:a16="http://schemas.microsoft.com/office/drawing/2014/main" id="{81CFE58F-0A98-F968-E4D4-0E8A6BF1C8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0133" y="857250"/>
              <a:ext cx="2172367" cy="2016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 Rectángulo">
              <a:extLst>
                <a:ext uri="{FF2B5EF4-FFF2-40B4-BE49-F238E27FC236}">
                  <a16:creationId xmlns:a16="http://schemas.microsoft.com/office/drawing/2014/main" id="{2C161914-69AD-2F31-C4AE-4FD5E188C5B1}"/>
                </a:ext>
              </a:extLst>
            </p:cNvPr>
            <p:cNvSpPr/>
            <p:nvPr/>
          </p:nvSpPr>
          <p:spPr>
            <a:xfrm>
              <a:off x="683569" y="2564920"/>
              <a:ext cx="7848872" cy="30768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SOLUCIONAR   PROBLEMAS  SOCIALES , AMBIENTALES, etc.</a:t>
              </a:r>
            </a:p>
          </p:txBody>
        </p:sp>
        <p:sp>
          <p:nvSpPr>
            <p:cNvPr id="16" name="3 Flecha abajo">
              <a:extLst>
                <a:ext uri="{FF2B5EF4-FFF2-40B4-BE49-F238E27FC236}">
                  <a16:creationId xmlns:a16="http://schemas.microsoft.com/office/drawing/2014/main" id="{E48F02C1-8B7C-6E51-E052-651F74338A0F}"/>
                </a:ext>
              </a:extLst>
            </p:cNvPr>
            <p:cNvSpPr/>
            <p:nvPr/>
          </p:nvSpPr>
          <p:spPr>
            <a:xfrm rot="10800000">
              <a:off x="4300015" y="2915668"/>
              <a:ext cx="366862" cy="427470"/>
            </a:xfrm>
            <a:prstGeom prst="downArrow">
              <a:avLst/>
            </a:prstGeom>
            <a:solidFill>
              <a:srgbClr val="FFC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7" name="4 Rectángulo">
              <a:extLst>
                <a:ext uri="{FF2B5EF4-FFF2-40B4-BE49-F238E27FC236}">
                  <a16:creationId xmlns:a16="http://schemas.microsoft.com/office/drawing/2014/main" id="{7E8A5812-5736-3A04-D7B2-8524F623F133}"/>
                </a:ext>
              </a:extLst>
            </p:cNvPr>
            <p:cNvSpPr/>
            <p:nvPr/>
          </p:nvSpPr>
          <p:spPr>
            <a:xfrm>
              <a:off x="3221850" y="3956842"/>
              <a:ext cx="2592288" cy="461403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PE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BIENESTAR SOCIAL</a:t>
              </a:r>
            </a:p>
          </p:txBody>
        </p:sp>
        <p:cxnSp>
          <p:nvCxnSpPr>
            <p:cNvPr id="18" name="12 Conector recto de flecha">
              <a:extLst>
                <a:ext uri="{FF2B5EF4-FFF2-40B4-BE49-F238E27FC236}">
                  <a16:creationId xmlns:a16="http://schemas.microsoft.com/office/drawing/2014/main" id="{D654D460-F449-C4EC-ADD8-87989CD6C519}"/>
                </a:ext>
              </a:extLst>
            </p:cNvPr>
            <p:cNvCxnSpPr/>
            <p:nvPr/>
          </p:nvCxnSpPr>
          <p:spPr>
            <a:xfrm flipH="1" flipV="1">
              <a:off x="2943825" y="3664002"/>
              <a:ext cx="1142121" cy="275704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19" name="20 Conector recto de flecha">
              <a:extLst>
                <a:ext uri="{FF2B5EF4-FFF2-40B4-BE49-F238E27FC236}">
                  <a16:creationId xmlns:a16="http://schemas.microsoft.com/office/drawing/2014/main" id="{21CD93A3-1D53-C2B5-44BD-2DC3C8D1E376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4517995" y="4418246"/>
              <a:ext cx="18520" cy="522923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0" name="30 Conector recto de flecha">
              <a:extLst>
                <a:ext uri="{FF2B5EF4-FFF2-40B4-BE49-F238E27FC236}">
                  <a16:creationId xmlns:a16="http://schemas.microsoft.com/office/drawing/2014/main" id="{BC1BD9D5-87EE-134D-5080-E490E9DD6CCC}"/>
                </a:ext>
              </a:extLst>
            </p:cNvPr>
            <p:cNvCxnSpPr>
              <a:stCxn id="17" idx="2"/>
            </p:cNvCxnSpPr>
            <p:nvPr/>
          </p:nvCxnSpPr>
          <p:spPr>
            <a:xfrm>
              <a:off x="4517995" y="4418246"/>
              <a:ext cx="1484135" cy="360905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1" name="351232 Conector recto de flecha">
              <a:extLst>
                <a:ext uri="{FF2B5EF4-FFF2-40B4-BE49-F238E27FC236}">
                  <a16:creationId xmlns:a16="http://schemas.microsoft.com/office/drawing/2014/main" id="{DCBE2CBC-7BB8-B5B1-C223-98771E836387}"/>
                </a:ext>
              </a:extLst>
            </p:cNvPr>
            <p:cNvCxnSpPr>
              <a:stCxn id="17" idx="2"/>
            </p:cNvCxnSpPr>
            <p:nvPr/>
          </p:nvCxnSpPr>
          <p:spPr>
            <a:xfrm flipH="1">
              <a:off x="3031455" y="4418246"/>
              <a:ext cx="1486539" cy="360905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691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5DF58F-0904-679E-F997-9C27D52F9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3" t="14983" r="14375" b="7201"/>
          <a:stretch/>
        </p:blipFill>
        <p:spPr>
          <a:xfrm>
            <a:off x="190500" y="0"/>
            <a:ext cx="1181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61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6E87164-AE72-6B24-9691-1050EE2EF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6" t="14983" r="22812" b="19707"/>
          <a:stretch/>
        </p:blipFill>
        <p:spPr>
          <a:xfrm>
            <a:off x="590550" y="457200"/>
            <a:ext cx="1064895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30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3">
            <a:extLst>
              <a:ext uri="{FF2B5EF4-FFF2-40B4-BE49-F238E27FC236}">
                <a16:creationId xmlns:a16="http://schemas.microsoft.com/office/drawing/2014/main" id="{A7C1DA68-50B5-37CB-3CAF-AFF57F0E2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76251"/>
            <a:ext cx="7258050" cy="6381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818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954DEE-8121-58B3-0BEC-4C7BE320B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6" t="27489" r="20781" b="12759"/>
          <a:stretch/>
        </p:blipFill>
        <p:spPr>
          <a:xfrm>
            <a:off x="209550" y="285750"/>
            <a:ext cx="117729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24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86C723-BBFC-9C06-1881-B26075BA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5" t="17484" r="21719" b="13316"/>
          <a:stretch/>
        </p:blipFill>
        <p:spPr>
          <a:xfrm>
            <a:off x="704850" y="304800"/>
            <a:ext cx="1106805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86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2D6B63-2314-0B89-0A45-F7CA042980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3" t="18040" r="22345" b="23598"/>
          <a:stretch/>
        </p:blipFill>
        <p:spPr>
          <a:xfrm>
            <a:off x="800100" y="419100"/>
            <a:ext cx="1080135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613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1038E9-8F9A-DF08-590A-77C2DA4975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" t="17484" r="6718" b="14705"/>
          <a:stretch/>
        </p:blipFill>
        <p:spPr>
          <a:xfrm>
            <a:off x="152400" y="171450"/>
            <a:ext cx="1183005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29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BD577DC-D788-5D19-B666-2150D30F6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56" t="17762" r="23750" b="13315"/>
          <a:stretch/>
        </p:blipFill>
        <p:spPr>
          <a:xfrm>
            <a:off x="628650" y="457200"/>
            <a:ext cx="112014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66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449C921-DF70-365E-7248-F82D7A0E6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44" t="21375" r="22812" b="10814"/>
          <a:stretch/>
        </p:blipFill>
        <p:spPr>
          <a:xfrm>
            <a:off x="400050" y="323850"/>
            <a:ext cx="113157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782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62F32322-EC26-DE83-8075-84F280CDFD3A}"/>
              </a:ext>
            </a:extLst>
          </p:cNvPr>
          <p:cNvSpPr txBox="1"/>
          <p:nvPr/>
        </p:nvSpPr>
        <p:spPr>
          <a:xfrm>
            <a:off x="2343150" y="2276386"/>
            <a:ext cx="794385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https://pedagogicopiura-my.sharepoint.com/:b:/g/personal/administrador_eespppiura_edu_pe/EVtaxpR0gHZJhjkUFX_GlkEBQmEZvvPlBIoGijZs9Zy4Ww?e=G0kwWl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697B0-90B0-BEA0-D10D-7785B4291DA9}"/>
              </a:ext>
            </a:extLst>
          </p:cNvPr>
          <p:cNvSpPr txBox="1"/>
          <p:nvPr/>
        </p:nvSpPr>
        <p:spPr>
          <a:xfrm>
            <a:off x="1847850" y="1085850"/>
            <a:ext cx="950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 de la Escuela de Educación Superior Pedagógica Pública “Piura”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015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979EBC1-A38A-96D1-ECA4-A2D7647DF9B8}"/>
              </a:ext>
            </a:extLst>
          </p:cNvPr>
          <p:cNvSpPr txBox="1"/>
          <p:nvPr/>
        </p:nvSpPr>
        <p:spPr>
          <a:xfrm>
            <a:off x="4857750" y="819150"/>
            <a:ext cx="2762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FIRMA DE ACTAS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5A6F1C-3E59-0CFE-4A31-91BE949F7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4" t="11926" r="22344" b="6923"/>
          <a:stretch/>
        </p:blipFill>
        <p:spPr>
          <a:xfrm>
            <a:off x="609600" y="1428750"/>
            <a:ext cx="111823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724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943100"/>
            <a:ext cx="330200" cy="4914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0200" y="1806574"/>
            <a:ext cx="330200" cy="5051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26828D-FD11-72CB-C894-BA16831D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6" t="23599" r="72969" b="16650"/>
          <a:stretch/>
        </p:blipFill>
        <p:spPr>
          <a:xfrm>
            <a:off x="0" y="685801"/>
            <a:ext cx="3711576" cy="46101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934686F-882C-38BD-6731-1883597E8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63" t="13847" r="28438" b="4932"/>
          <a:stretch/>
        </p:blipFill>
        <p:spPr>
          <a:xfrm>
            <a:off x="3711576" y="685801"/>
            <a:ext cx="3711576" cy="46101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9681443-ADB4-339B-40CF-F4779A20684B}"/>
              </a:ext>
            </a:extLst>
          </p:cNvPr>
          <p:cNvSpPr txBox="1"/>
          <p:nvPr/>
        </p:nvSpPr>
        <p:spPr>
          <a:xfrm>
            <a:off x="7753350" y="894696"/>
            <a:ext cx="44386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Estructura mínima del MPI. (RVM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N°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097-2022-MINEDU)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Datos Generales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Identificación y descripción de procesos institucionales.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Mapa de procesos institucionales.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Identificación y descripción de procedimientos académicos.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Diagramas de flujo por cada procedimiento académico,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Estrategia de control y evaluación de procesos institucionales 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Estrategia de seguimiento a los procedimientos académicos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9D41251-7619-8615-8FFB-6BB52DB3826E}"/>
              </a:ext>
            </a:extLst>
          </p:cNvPr>
          <p:cNvSpPr/>
          <p:nvPr/>
        </p:nvSpPr>
        <p:spPr>
          <a:xfrm>
            <a:off x="7467600" y="0"/>
            <a:ext cx="2914650" cy="576292"/>
          </a:xfrm>
          <a:prstGeom prst="rect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MEDIOS DE VERIFICACIÓN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xplosión: 14 puntos 4">
            <a:extLst>
              <a:ext uri="{FF2B5EF4-FFF2-40B4-BE49-F238E27FC236}">
                <a16:creationId xmlns:a16="http://schemas.microsoft.com/office/drawing/2014/main" id="{62C2DAEC-B421-3A30-5A2F-00DB6FE9CFA0}"/>
              </a:ext>
            </a:extLst>
          </p:cNvPr>
          <p:cNvSpPr/>
          <p:nvPr/>
        </p:nvSpPr>
        <p:spPr>
          <a:xfrm>
            <a:off x="152400" y="5500657"/>
            <a:ext cx="4648200" cy="120015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RESOLUCIÓN DIRECTORAL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02C2F5D6-3E3E-DDD0-3DC5-702392F37F21}"/>
              </a:ext>
            </a:extLst>
          </p:cNvPr>
          <p:cNvSpPr/>
          <p:nvPr/>
        </p:nvSpPr>
        <p:spPr>
          <a:xfrm>
            <a:off x="4526756" y="5409188"/>
            <a:ext cx="3829049" cy="102870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EVIDENCIAS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88E34D-3BB4-F26F-EB9C-D98A387795BF}"/>
              </a:ext>
            </a:extLst>
          </p:cNvPr>
          <p:cNvSpPr txBox="1"/>
          <p:nvPr/>
        </p:nvSpPr>
        <p:spPr>
          <a:xfrm>
            <a:off x="8355805" y="5178474"/>
            <a:ext cx="334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  <a:latin typeface="Arial"/>
              </a:rPr>
              <a:t>COHERENCIA INTERNA Y ARTICULACIÓN CON LOS OTROS II.GG</a:t>
            </a:r>
            <a:endParaRPr lang="es-PE" sz="2400" b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3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5" grpId="0" animBg="1"/>
      <p:bldP spid="7" grpId="0" animBg="1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943100"/>
            <a:ext cx="330200" cy="4914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0200" y="1806574"/>
            <a:ext cx="330200" cy="5051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086C06E-E9DA-1121-2219-7D205F0B8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3" t="23599" r="18750" b="942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67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54BC7F5-0641-FE59-7ACA-EB022E4D94FB}"/>
              </a:ext>
            </a:extLst>
          </p:cNvPr>
          <p:cNvSpPr txBox="1"/>
          <p:nvPr/>
        </p:nvSpPr>
        <p:spPr>
          <a:xfrm>
            <a:off x="438150" y="253297"/>
            <a:ext cx="1070610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/>
              <a:t>LEY 30512  (02/11/2016) - CAPÍTULO IV </a:t>
            </a:r>
          </a:p>
          <a:p>
            <a:pPr algn="just">
              <a:lnSpc>
                <a:spcPct val="150000"/>
              </a:lnSpc>
            </a:pPr>
            <a:r>
              <a:rPr lang="es-ES" sz="2000" b="1" dirty="0"/>
              <a:t>CREACIÓN, </a:t>
            </a:r>
            <a:r>
              <a:rPr lang="es-ES" sz="2000" b="1" dirty="0">
                <a:highlight>
                  <a:srgbClr val="FFFF00"/>
                </a:highlight>
              </a:rPr>
              <a:t>LICENCIAMIENTO, ACREDITACIÓN </a:t>
            </a:r>
            <a:r>
              <a:rPr lang="es-ES" sz="2000" b="1" dirty="0"/>
              <a:t>Y OPTIMIZACIÓN DE LA OFERTA EDUCATIVA DE INSTITUTOS Y ESCUELAS DE EDUCACIÓN SUPERIOR</a:t>
            </a:r>
            <a:endParaRPr lang="es-PE" sz="20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294287-25A4-4911-DB7B-45327B1439FF}"/>
              </a:ext>
            </a:extLst>
          </p:cNvPr>
          <p:cNvSpPr txBox="1"/>
          <p:nvPr/>
        </p:nvSpPr>
        <p:spPr>
          <a:xfrm>
            <a:off x="228600" y="1847859"/>
            <a:ext cx="10706100" cy="2306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b="1" dirty="0"/>
              <a:t>Artículo 24. Licenciamiento de IES y EES </a:t>
            </a:r>
          </a:p>
          <a:p>
            <a:pPr algn="just">
              <a:lnSpc>
                <a:spcPct val="150000"/>
              </a:lnSpc>
            </a:pPr>
            <a:r>
              <a:rPr lang="es-ES" sz="2000" b="1" dirty="0"/>
              <a:t>El </a:t>
            </a:r>
            <a:r>
              <a:rPr lang="es-ES" sz="2000" b="1" dirty="0">
                <a:highlight>
                  <a:srgbClr val="FFFF00"/>
                </a:highlight>
              </a:rPr>
              <a:t>licenciamiento es la autorización de funcionamiento </a:t>
            </a:r>
            <a:r>
              <a:rPr lang="es-ES" sz="2000" b="1" dirty="0"/>
              <a:t>que se obtiene a través de un procedimiento de verificación del </a:t>
            </a:r>
            <a:r>
              <a:rPr lang="es-ES" sz="2000" b="1" dirty="0">
                <a:highlight>
                  <a:srgbClr val="FFFF00"/>
                </a:highlight>
              </a:rPr>
              <a:t>cumplimiento de condiciones básicas de calidad </a:t>
            </a:r>
            <a:r>
              <a:rPr lang="es-ES" sz="2000" b="1" dirty="0"/>
              <a:t>de los IES y EES públicos y privados, de sus programas de estudios y de sus filiales, para la provisión del servicio de educación superior</a:t>
            </a:r>
            <a:endParaRPr lang="es-PE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C0B56D-EEB5-7A9F-6E77-B822264E3539}"/>
              </a:ext>
            </a:extLst>
          </p:cNvPr>
          <p:cNvSpPr txBox="1"/>
          <p:nvPr/>
        </p:nvSpPr>
        <p:spPr>
          <a:xfrm>
            <a:off x="238125" y="4315637"/>
            <a:ext cx="11106150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/>
              <a:t>D.S. </a:t>
            </a:r>
            <a:r>
              <a:rPr lang="es-ES" b="1" dirty="0" err="1"/>
              <a:t>N°</a:t>
            </a:r>
            <a:r>
              <a:rPr lang="es-ES" b="1" dirty="0"/>
              <a:t> 010 - 2017 - CAPÍTULO II  - LICENCIAMIENTO </a:t>
            </a:r>
          </a:p>
          <a:p>
            <a:pPr>
              <a:lnSpc>
                <a:spcPct val="150000"/>
              </a:lnSpc>
            </a:pPr>
            <a:r>
              <a:rPr lang="es-ES" b="1" dirty="0"/>
              <a:t>Artículo 56.  Disposiciones generales 56.1</a:t>
            </a:r>
            <a:r>
              <a:rPr lang="es-ES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s-ES" dirty="0">
                <a:highlight>
                  <a:srgbClr val="FFFF00"/>
                </a:highlight>
              </a:rPr>
              <a:t>El licenciamiento es el procedimiento que conduce a la obtención de la autorización de funcionamiento </a:t>
            </a:r>
            <a:r>
              <a:rPr lang="es-ES" dirty="0"/>
              <a:t>de un IES o EES público o privado, sus programas de estudios y sus filiales, para la provisión del servicio educativo de la Educación Superior, cuya vigencia es de cinco (5) años renovables…previa verificación del </a:t>
            </a:r>
            <a:r>
              <a:rPr lang="es-ES" dirty="0">
                <a:highlight>
                  <a:srgbClr val="FFFF00"/>
                </a:highlight>
              </a:rPr>
              <a:t>cumplimiento de las condiciones básicas de calidad…</a:t>
            </a:r>
            <a:endParaRPr lang="es-PE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67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943100"/>
            <a:ext cx="330200" cy="4914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0200" y="1806574"/>
            <a:ext cx="330200" cy="5051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82C8A0E-33B2-1433-5493-A3BD20507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23043" r="26094" b="16373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276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1943100"/>
            <a:ext cx="330200" cy="49149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30200" y="1806574"/>
            <a:ext cx="330200" cy="50514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B76F67-DB07-A059-ACD3-38EF2F192B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56" t="23876" r="12031" b="803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33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C02332-6E7D-EE07-A656-629E8EB74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87" t="23599" r="26875" b="149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901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5E063E9-523B-C610-4222-B93DA52C0B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8" t="25266" r="22187" b="1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04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205" t="19470" r="37657" b="4328"/>
          <a:stretch/>
        </p:blipFill>
        <p:spPr>
          <a:xfrm>
            <a:off x="3716604" y="785712"/>
            <a:ext cx="3516447" cy="443865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432493" y="685800"/>
            <a:ext cx="47595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s-MX" dirty="0">
                <a:solidFill>
                  <a:srgbClr val="1F1F1F"/>
                </a:solidFill>
                <a:latin typeface="Calibri-Light"/>
              </a:rPr>
              <a:t>Datos Generales de la institución.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dirty="0">
                <a:solidFill>
                  <a:srgbClr val="1F1F1F"/>
                </a:solidFill>
                <a:latin typeface="Calibri-Light"/>
              </a:rPr>
              <a:t>Objetivos, acciones estratégicas y metas multianuales del PEI priorizadas para el periodo anual.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dirty="0">
                <a:solidFill>
                  <a:srgbClr val="1F1F1F"/>
                </a:solidFill>
                <a:latin typeface="Calibri-Light"/>
              </a:rPr>
              <a:t>Actividades Operativas relacionadas a las acciones y objetivos estratégicos del PEI priorizados 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para el periodo anual.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4.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Indicador y meta por actividad.</a:t>
            </a:r>
          </a:p>
          <a:p>
            <a:pPr algn="just"/>
            <a:r>
              <a:rPr lang="es-MX" dirty="0">
                <a:solidFill>
                  <a:srgbClr val="1F1F1F"/>
                </a:solidFill>
                <a:latin typeface="Calibri-Light"/>
              </a:rPr>
              <a:t>5. 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Tareas asociadas a cada actividad operativa.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6.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Área o equipo responsable del cumplimiento de las actividades.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7.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Bienes y servicios requeridos para ejecutar las actividades y tareas.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8.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Cronograma necesario para el logro de la meta.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9.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Asignación presupuestal por cada actividad y general.</a:t>
            </a:r>
          </a:p>
          <a:p>
            <a:pPr algn="just"/>
            <a:r>
              <a:rPr lang="es-MX" b="1" dirty="0">
                <a:solidFill>
                  <a:srgbClr val="263D7B"/>
                </a:solidFill>
                <a:latin typeface="GothamRounded-Bold"/>
              </a:rPr>
              <a:t>10.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Seguimiento y evaluación del PAT.</a:t>
            </a:r>
            <a:endParaRPr lang="es-PE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9D3251-9C7B-B8FF-8A07-60D91898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592" y="78224"/>
            <a:ext cx="2938527" cy="774259"/>
          </a:xfrm>
          <a:prstGeom prst="rect">
            <a:avLst/>
          </a:prstGeom>
        </p:spPr>
      </p:pic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A52822A8-8261-3C53-81D8-7359C77E26E8}"/>
              </a:ext>
            </a:extLst>
          </p:cNvPr>
          <p:cNvSpPr/>
          <p:nvPr/>
        </p:nvSpPr>
        <p:spPr>
          <a:xfrm>
            <a:off x="-1" y="5206800"/>
            <a:ext cx="4648200" cy="120015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RESOLUCIÓN DIRECTORAL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Explosión: 14 puntos 7">
            <a:extLst>
              <a:ext uri="{FF2B5EF4-FFF2-40B4-BE49-F238E27FC236}">
                <a16:creationId xmlns:a16="http://schemas.microsoft.com/office/drawing/2014/main" id="{68EF91DD-9703-2DC2-113A-8F04D3EBC93D}"/>
              </a:ext>
            </a:extLst>
          </p:cNvPr>
          <p:cNvSpPr/>
          <p:nvPr/>
        </p:nvSpPr>
        <p:spPr>
          <a:xfrm>
            <a:off x="4026101" y="5557938"/>
            <a:ext cx="3829049" cy="102870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EVIDENCIAS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8B3491C-C800-A5CF-45CB-F95C740C5913}"/>
              </a:ext>
            </a:extLst>
          </p:cNvPr>
          <p:cNvSpPr txBox="1"/>
          <p:nvPr/>
        </p:nvSpPr>
        <p:spPr>
          <a:xfrm>
            <a:off x="8054592" y="5764113"/>
            <a:ext cx="3670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COHERENCIA INTERNA 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ARTICULACIÓN CON LOS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OTROS II.GG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098726-DB98-5517-6ADF-F50237E9A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314" t="21276" r="24844" b="11438"/>
          <a:stretch/>
        </p:blipFill>
        <p:spPr>
          <a:xfrm>
            <a:off x="200156" y="594571"/>
            <a:ext cx="3516448" cy="46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894585-477B-E3C5-24AA-F0C171048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46" r="42500" b="11093"/>
          <a:stretch/>
        </p:blipFill>
        <p:spPr>
          <a:xfrm>
            <a:off x="933450" y="762000"/>
            <a:ext cx="102870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010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0E9939E-D32B-51F5-7B12-A347E58F0B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2" t="24988" r="14844" b="28600"/>
          <a:stretch/>
        </p:blipFill>
        <p:spPr>
          <a:xfrm>
            <a:off x="476250" y="285750"/>
            <a:ext cx="11537684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5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D248CEE-B98B-BE73-F894-BDC86BC29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50" t="25266" r="15313" b="13038"/>
          <a:stretch/>
        </p:blipFill>
        <p:spPr>
          <a:xfrm>
            <a:off x="252284" y="268266"/>
            <a:ext cx="11939716" cy="60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93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B0AC11F-94EA-951A-D632-BF18CCF1C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69" t="50000" r="7344" b="29990"/>
          <a:stretch/>
        </p:blipFill>
        <p:spPr>
          <a:xfrm>
            <a:off x="466725" y="247650"/>
            <a:ext cx="11258550" cy="21145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F8E40F-B1B9-D4EC-782D-B8703AB38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3" t="29990" r="7657" b="29435"/>
          <a:stretch/>
        </p:blipFill>
        <p:spPr>
          <a:xfrm>
            <a:off x="628649" y="2952750"/>
            <a:ext cx="1109662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610" t="19231" r="47657" b="6010"/>
          <a:stretch/>
        </p:blipFill>
        <p:spPr>
          <a:xfrm>
            <a:off x="3795346" y="786039"/>
            <a:ext cx="3464169" cy="41801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661031" y="1224189"/>
            <a:ext cx="39975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263D7B"/>
                </a:solidFill>
                <a:latin typeface="GothamRounded-Bold"/>
              </a:rPr>
              <a:t>1. 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Título I: </a:t>
            </a:r>
            <a:r>
              <a:rPr lang="es-PE" dirty="0">
                <a:solidFill>
                  <a:srgbClr val="1F1F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Disposiciones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 generales</a:t>
            </a:r>
          </a:p>
          <a:p>
            <a:r>
              <a:rPr lang="es-MX" b="1" dirty="0">
                <a:solidFill>
                  <a:srgbClr val="263D7B"/>
                </a:solidFill>
                <a:latin typeface="GothamRounded-Bold"/>
              </a:rPr>
              <a:t>2.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Título II: Estructura organizativa de la institución</a:t>
            </a:r>
          </a:p>
          <a:p>
            <a:r>
              <a:rPr lang="es-PE" b="1" dirty="0">
                <a:solidFill>
                  <a:srgbClr val="263D7B"/>
                </a:solidFill>
                <a:latin typeface="GothamRounded-Bold"/>
              </a:rPr>
              <a:t>3. 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Título III: Instancias de participación institucional</a:t>
            </a:r>
          </a:p>
          <a:p>
            <a:r>
              <a:rPr lang="es-PE" b="1" dirty="0">
                <a:solidFill>
                  <a:srgbClr val="263D7B"/>
                </a:solidFill>
                <a:latin typeface="GothamRounded-Bold"/>
              </a:rPr>
              <a:t>4. </a:t>
            </a:r>
            <a:r>
              <a:rPr lang="es-PE" dirty="0">
                <a:solidFill>
                  <a:srgbClr val="1F1F1F"/>
                </a:solidFill>
                <a:latin typeface="Calibri-Light"/>
              </a:rPr>
              <a:t>Título IV: Perfiles de puestos</a:t>
            </a:r>
          </a:p>
          <a:p>
            <a:r>
              <a:rPr lang="es-MX" b="1" dirty="0">
                <a:solidFill>
                  <a:srgbClr val="263D7B"/>
                </a:solidFill>
                <a:latin typeface="GothamRounded-Bold"/>
              </a:rPr>
              <a:t>5.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Título V: Lineamientos para la convivencia, prevención de la violencia y hostigamiento sexual.</a:t>
            </a:r>
          </a:p>
          <a:p>
            <a:r>
              <a:rPr lang="es-MX" b="1" dirty="0">
                <a:solidFill>
                  <a:srgbClr val="263D7B"/>
                </a:solidFill>
                <a:latin typeface="GothamRounded-Bold"/>
              </a:rPr>
              <a:t>6.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Título VI: Deberes y derechos de la comunidad educativa</a:t>
            </a:r>
          </a:p>
          <a:p>
            <a:r>
              <a:rPr lang="es-MX" b="1" dirty="0">
                <a:solidFill>
                  <a:srgbClr val="263D7B"/>
                </a:solidFill>
                <a:latin typeface="GothamRounded-Bold"/>
              </a:rPr>
              <a:t>7.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Título VII: Infracciones y sanciones</a:t>
            </a:r>
          </a:p>
          <a:p>
            <a:r>
              <a:rPr lang="es-MX" b="1" dirty="0">
                <a:solidFill>
                  <a:srgbClr val="263D7B"/>
                </a:solidFill>
                <a:latin typeface="GothamRounded-Bold"/>
              </a:rPr>
              <a:t>8. </a:t>
            </a:r>
            <a:r>
              <a:rPr lang="es-MX" dirty="0">
                <a:solidFill>
                  <a:srgbClr val="1F1F1F"/>
                </a:solidFill>
                <a:latin typeface="Calibri-Light"/>
              </a:rPr>
              <a:t>Título VIII: Estímulos y reconocimientos</a:t>
            </a:r>
            <a:endParaRPr lang="es-PE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129551-EA4A-2F35-9425-5C82E9509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101" y="286762"/>
            <a:ext cx="2938527" cy="774259"/>
          </a:xfrm>
          <a:prstGeom prst="rect">
            <a:avLst/>
          </a:prstGeom>
        </p:spPr>
      </p:pic>
      <p:sp>
        <p:nvSpPr>
          <p:cNvPr id="6" name="Explosión: 14 puntos 5">
            <a:extLst>
              <a:ext uri="{FF2B5EF4-FFF2-40B4-BE49-F238E27FC236}">
                <a16:creationId xmlns:a16="http://schemas.microsoft.com/office/drawing/2014/main" id="{31EC867A-995B-733B-D6D0-0399632ACB51}"/>
              </a:ext>
            </a:extLst>
          </p:cNvPr>
          <p:cNvSpPr/>
          <p:nvPr/>
        </p:nvSpPr>
        <p:spPr>
          <a:xfrm>
            <a:off x="-1" y="5206800"/>
            <a:ext cx="4648200" cy="120015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RESOLUCIÓN DIRECTORAL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Explosión: 14 puntos 6">
            <a:extLst>
              <a:ext uri="{FF2B5EF4-FFF2-40B4-BE49-F238E27FC236}">
                <a16:creationId xmlns:a16="http://schemas.microsoft.com/office/drawing/2014/main" id="{7FB8F5BE-0AF2-26D6-07BA-C898842D9F81}"/>
              </a:ext>
            </a:extLst>
          </p:cNvPr>
          <p:cNvSpPr/>
          <p:nvPr/>
        </p:nvSpPr>
        <p:spPr>
          <a:xfrm>
            <a:off x="4361502" y="5292525"/>
            <a:ext cx="3829049" cy="102870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EVIDENCIAS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1C0654-DEB4-411F-A37D-3E0CC86146A3}"/>
              </a:ext>
            </a:extLst>
          </p:cNvPr>
          <p:cNvSpPr txBox="1"/>
          <p:nvPr/>
        </p:nvSpPr>
        <p:spPr>
          <a:xfrm>
            <a:off x="8355805" y="5178474"/>
            <a:ext cx="334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00000"/>
                </a:solidFill>
                <a:latin typeface="Arial"/>
              </a:rPr>
              <a:t>COHERENCIA INTERNA Y ARTICULACIÓN CON LOS OTROS II.GG</a:t>
            </a:r>
            <a:endParaRPr lang="es-PE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2A4B0D-6CE9-83AC-6E77-DFEE0F6A4D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81" t="19986" r="24375" b="11443"/>
          <a:stretch/>
        </p:blipFill>
        <p:spPr>
          <a:xfrm>
            <a:off x="116317" y="592164"/>
            <a:ext cx="3638550" cy="47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5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51051B7-B47A-07D6-D2B8-F0324AD45AE7}"/>
              </a:ext>
            </a:extLst>
          </p:cNvPr>
          <p:cNvSpPr txBox="1"/>
          <p:nvPr/>
        </p:nvSpPr>
        <p:spPr>
          <a:xfrm>
            <a:off x="4324350" y="704850"/>
            <a:ext cx="7753350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/>
              <a:t>RVM </a:t>
            </a:r>
            <a:r>
              <a:rPr lang="es-ES" sz="2000" b="1" dirty="0" err="1"/>
              <a:t>N°</a:t>
            </a:r>
            <a:r>
              <a:rPr lang="es-ES" sz="2000" b="1" dirty="0"/>
              <a:t> 227 – 2019 (04/09/2019) – CONDICIONES BÁSICAS DE CALIDAD</a:t>
            </a:r>
          </a:p>
          <a:p>
            <a:pPr>
              <a:lnSpc>
                <a:spcPct val="150000"/>
              </a:lnSpc>
            </a:pPr>
            <a:r>
              <a:rPr lang="es-ES" sz="2000" b="1" dirty="0"/>
              <a:t>CBC  I .- GESTIÓN INSTITUCIONAL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/>
              <a:t>Dirección Estratégica (PEI y PAT)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/>
              <a:t>Organización (RI)</a:t>
            </a:r>
          </a:p>
          <a:p>
            <a:pPr>
              <a:lnSpc>
                <a:spcPct val="150000"/>
              </a:lnSpc>
            </a:pPr>
            <a:r>
              <a:rPr lang="es-ES" sz="2000" b="1" dirty="0"/>
              <a:t>CBC II .- GESTIÓN ACADÉMICA Y PROGRAMAS DE ESTUDIOS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/>
              <a:t>Servicios académicos a estudiantes (MPA)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/>
              <a:t>Formación Académica (PCI)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000" b="1" dirty="0"/>
              <a:t>Investigación </a:t>
            </a:r>
            <a:endParaRPr lang="es-PE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360C6-04CF-EBC3-338F-9C5BB735A40E}"/>
              </a:ext>
            </a:extLst>
          </p:cNvPr>
          <p:cNvSpPr txBox="1"/>
          <p:nvPr/>
        </p:nvSpPr>
        <p:spPr>
          <a:xfrm>
            <a:off x="228600" y="1628179"/>
            <a:ext cx="352425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 dirty="0"/>
              <a:t>RVM </a:t>
            </a:r>
            <a:r>
              <a:rPr lang="es-ES" sz="2000" b="1" dirty="0" err="1"/>
              <a:t>N°</a:t>
            </a:r>
            <a:r>
              <a:rPr lang="es-ES" sz="2000" b="1" dirty="0"/>
              <a:t> 082 – 2019 – Minedu (19/04/2019)</a:t>
            </a:r>
          </a:p>
          <a:p>
            <a:pPr>
              <a:lnSpc>
                <a:spcPct val="150000"/>
              </a:lnSpc>
            </a:pPr>
            <a:r>
              <a:rPr lang="es-ES" sz="2000" b="1" dirty="0"/>
              <a:t>Disposiciones para elaborar II.GG de la EESP</a:t>
            </a:r>
            <a:endParaRPr lang="es-PE" sz="2000" b="1" dirty="0"/>
          </a:p>
        </p:txBody>
      </p:sp>
    </p:spTree>
    <p:extLst>
      <p:ext uri="{BB962C8B-B14F-4D97-AF65-F5344CB8AC3E}">
        <p14:creationId xmlns:p14="http://schemas.microsoft.com/office/powerpoint/2010/main" val="15417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F2CBA0-C2A7-E2A2-B25E-3F0582E4AC22}"/>
              </a:ext>
            </a:extLst>
          </p:cNvPr>
          <p:cNvSpPr txBox="1"/>
          <p:nvPr/>
        </p:nvSpPr>
        <p:spPr>
          <a:xfrm>
            <a:off x="3181350" y="754388"/>
            <a:ext cx="609600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RÉGIMEN DE GOBERNANZA INSTITUCIONAL 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B21AD7-127F-1670-BE7E-AD57D220AA55}"/>
              </a:ext>
            </a:extLst>
          </p:cNvPr>
          <p:cNvSpPr txBox="1"/>
          <p:nvPr/>
        </p:nvSpPr>
        <p:spPr>
          <a:xfrm>
            <a:off x="714375" y="1490787"/>
            <a:ext cx="11029950" cy="512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5260" algn="just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Artículo 15.- 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Escuela de Educación Superior Pedagógica Pública “Piura”, asume una 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GESTIÓN POR PROCESOS ORIENTADA A RESULTADOS</a:t>
            </a:r>
            <a:r>
              <a:rPr lang="es-P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etilo de gobierno democrático donde se toma las decisiones </a:t>
            </a:r>
            <a:r>
              <a:rPr lang="es-PE" sz="24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colegiadas y/o cuerpos colegiados</a:t>
            </a:r>
            <a:r>
              <a:rPr lang="es-PE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se direcciona con autoridad formal, funcional y moral; con participación activa e intercambio de ideas basado en el respeto, la tolerancia y asertividad; gestión simplificada, participativa y flexible; priorizando  la satisfacción de las necesidades del cliente interno y externo; con un planeamiento estratégico con visión sistémica y holística y otros estilos de gobierno expresados en el PEI. 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7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09497DB-3BCF-427B-EDC0-04F0A190C70A}"/>
              </a:ext>
            </a:extLst>
          </p:cNvPr>
          <p:cNvSpPr txBox="1"/>
          <p:nvPr/>
        </p:nvSpPr>
        <p:spPr>
          <a:xfrm>
            <a:off x="1276350" y="934928"/>
            <a:ext cx="840105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5260" algn="just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UNIDAD ORGANIZACIONAL DEL ÓRGANO DE DIRECCIÓN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023E881-7BFF-7821-AB19-04F84381F71B}"/>
              </a:ext>
            </a:extLst>
          </p:cNvPr>
          <p:cNvSpPr txBox="1"/>
          <p:nvPr/>
        </p:nvSpPr>
        <p:spPr>
          <a:xfrm>
            <a:off x="3838575" y="247650"/>
            <a:ext cx="451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UNIDADES ORGANIZACIONALES</a:t>
            </a:r>
            <a:endParaRPr lang="es-PE" sz="24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1B6714-AD60-BD07-EFD8-E60576800033}"/>
              </a:ext>
            </a:extLst>
          </p:cNvPr>
          <p:cNvSpPr txBox="1"/>
          <p:nvPr/>
        </p:nvSpPr>
        <p:spPr>
          <a:xfrm>
            <a:off x="1276350" y="1749613"/>
            <a:ext cx="8191500" cy="5020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5260" algn="just">
              <a:lnSpc>
                <a:spcPct val="150000"/>
              </a:lnSpc>
              <a:spcAft>
                <a:spcPts val="800"/>
              </a:spcAft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UNIDADES ORGANIZACIONALES DE LOS ÓRGANOS DE LÍNEA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JUA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JUBE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JUFC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JUI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ADMINISTRACIÓN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 DE CALIDAD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E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ÁREAS ACADÉMICAS (COORDINADORES)</a:t>
            </a:r>
            <a:endParaRPr lang="es-P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688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79D16846-3F15-892E-A36F-821DD68B446F}"/>
              </a:ext>
            </a:extLst>
          </p:cNvPr>
          <p:cNvSpPr/>
          <p:nvPr/>
        </p:nvSpPr>
        <p:spPr>
          <a:xfrm rot="19907902">
            <a:off x="47281" y="919829"/>
            <a:ext cx="4208658" cy="12573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CONSEJO ASESOR</a:t>
            </a:r>
            <a:endParaRPr lang="es-PE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D67B7F2-FF0F-F489-9876-E9CBAD5B9372}"/>
              </a:ext>
            </a:extLst>
          </p:cNvPr>
          <p:cNvSpPr txBox="1"/>
          <p:nvPr/>
        </p:nvSpPr>
        <p:spPr>
          <a:xfrm>
            <a:off x="3954958" y="640088"/>
            <a:ext cx="7867650" cy="629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75260" indent="67310" algn="ctr">
              <a:lnSpc>
                <a:spcPct val="150000"/>
              </a:lnSpc>
              <a:spcAft>
                <a:spcPts val="800"/>
              </a:spcAft>
              <a:tabLst>
                <a:tab pos="990600" algn="l"/>
              </a:tabLst>
            </a:pPr>
            <a:r>
              <a:rPr lang="es-ES_tradn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INSTANCIAS DE PARTICIPACIÓN INSTITUCIONAL 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COMITÉ DE VIGILANCIA Y TRANSPARENCIA DE LA GESTIÓN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ES_tradn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COMITÉ DE DEFENSA DE LOS ESTUDIANTES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ES_tradnl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COMITÉ DE CALIDAD DE LOS PROGRAMAS DE ESTUDIOS 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GRUPOS DE INTERÉS O PARTES INTERESADAS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ASOCIACIÓN DE EGRESADOS</a:t>
            </a: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r>
              <a:rPr lang="es-P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COMISIÓN DE PROCESOS ADMINISTRATIVOS DISCIPLINARIOS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7526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  <a:tabLst>
                <a:tab pos="990600" algn="l"/>
              </a:tabLst>
            </a:pP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ón: 14 puntos 1">
            <a:extLst>
              <a:ext uri="{FF2B5EF4-FFF2-40B4-BE49-F238E27FC236}">
                <a16:creationId xmlns:a16="http://schemas.microsoft.com/office/drawing/2014/main" id="{AD877093-E637-D515-EBA1-0C6DD7DC35E2}"/>
              </a:ext>
            </a:extLst>
          </p:cNvPr>
          <p:cNvSpPr/>
          <p:nvPr/>
        </p:nvSpPr>
        <p:spPr>
          <a:xfrm>
            <a:off x="0" y="227049"/>
            <a:ext cx="6438900" cy="17145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PERFIL DE PUESTOS </a:t>
            </a:r>
            <a:endParaRPr lang="es-PE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A04FFE-FF53-E49A-9101-1423A37C89C1}"/>
              </a:ext>
            </a:extLst>
          </p:cNvPr>
          <p:cNvSpPr txBox="1"/>
          <p:nvPr/>
        </p:nvSpPr>
        <p:spPr>
          <a:xfrm>
            <a:off x="1047750" y="1886034"/>
            <a:ext cx="10782300" cy="124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P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LINEAMIENTOS PARA LA CONVIVENCIA, PREVENCIÓN DE LA VIOLENCIA Y 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PE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HOSTIGAMIENTO SEXUAL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ED630E4-737F-EE7D-81F5-C42217856150}"/>
              </a:ext>
            </a:extLst>
          </p:cNvPr>
          <p:cNvSpPr txBox="1"/>
          <p:nvPr/>
        </p:nvSpPr>
        <p:spPr>
          <a:xfrm>
            <a:off x="2914650" y="3340182"/>
            <a:ext cx="902970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ORIENTACIONES SOBRE SERVICIOS ACADÉMICOS, FORMACIÓN EN SERVICIO, </a:t>
            </a:r>
            <a:r>
              <a:rPr lang="es-ES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INVESTIGACIÓN</a:t>
            </a:r>
            <a:r>
              <a:rPr lang="es-E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PROYECTOS PRODUCTIVOS QUE BRINDA LA EESPP “Piura”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Explosión: 14 puntos 8">
            <a:extLst>
              <a:ext uri="{FF2B5EF4-FFF2-40B4-BE49-F238E27FC236}">
                <a16:creationId xmlns:a16="http://schemas.microsoft.com/office/drawing/2014/main" id="{DF3234E9-980F-199B-95B1-B9C858BCE461}"/>
              </a:ext>
            </a:extLst>
          </p:cNvPr>
          <p:cNvSpPr/>
          <p:nvPr/>
        </p:nvSpPr>
        <p:spPr>
          <a:xfrm rot="19661828">
            <a:off x="-332891" y="3291381"/>
            <a:ext cx="5151818" cy="118070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INVESTIGACIÓN/REGLAMENTO</a:t>
            </a:r>
            <a:endParaRPr lang="es-PE" sz="2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0ACFC3-FC87-496C-3219-8345E1A3440E}"/>
              </a:ext>
            </a:extLst>
          </p:cNvPr>
          <p:cNvSpPr txBox="1"/>
          <p:nvPr/>
        </p:nvSpPr>
        <p:spPr>
          <a:xfrm>
            <a:off x="5105400" y="5052713"/>
            <a:ext cx="6096000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5880" marR="835025" indent="-68580" algn="ctr">
              <a:lnSpc>
                <a:spcPct val="150000"/>
              </a:lnSpc>
              <a:spcBef>
                <a:spcPts val="855"/>
              </a:spcBef>
              <a:spcAft>
                <a:spcPts val="0"/>
              </a:spcAft>
            </a:pPr>
            <a:r>
              <a:rPr lang="es-PE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DERECHOS, DEBERES, ESTÍMULOS, RECONOCIMIENTOS, INFRACCIONES Y SANCIONES</a:t>
            </a:r>
            <a:endParaRPr lang="es-PE" sz="2400" b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8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8" grpId="0"/>
      <p:bldP spid="9" grpId="0" animBg="1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C41C21C-E518-2358-5788-9984EE58E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150"/>
            <a:ext cx="11544300" cy="6076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708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D7CE4E-1713-06A9-2367-D555A96AD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419100"/>
            <a:ext cx="11315699" cy="58489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6609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A82D383-9A61-0B08-8DC3-36C37608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38" t="26655" r="64688" b="12759"/>
          <a:stretch/>
        </p:blipFill>
        <p:spPr>
          <a:xfrm>
            <a:off x="0" y="419100"/>
            <a:ext cx="3181350" cy="43243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B88890-D9BB-209D-6007-35EAB8C2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38" t="14983" r="34062" b="11370"/>
          <a:stretch/>
        </p:blipFill>
        <p:spPr>
          <a:xfrm>
            <a:off x="3300823" y="419100"/>
            <a:ext cx="3181350" cy="43243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F71AC3-83D3-92C7-8FA1-B8DF3668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223" y="31970"/>
            <a:ext cx="2938527" cy="77425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9608B9B-7B0B-E307-C85F-92FF12BAEC32}"/>
              </a:ext>
            </a:extLst>
          </p:cNvPr>
          <p:cNvSpPr txBox="1"/>
          <p:nvPr/>
        </p:nvSpPr>
        <p:spPr>
          <a:xfrm>
            <a:off x="6601647" y="806229"/>
            <a:ext cx="55903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" dirty="0"/>
              <a:t>Datos generales de la Institución.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Objetivos del PCI.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highlight>
                  <a:srgbClr val="FFFF00"/>
                </a:highlight>
              </a:rPr>
              <a:t>Caracterización de los estudiantes.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highlight>
                  <a:srgbClr val="FFFF00"/>
                </a:highlight>
              </a:rPr>
              <a:t>Modelo Pedagógico articulado al PEI</a:t>
            </a:r>
            <a:r>
              <a:rPr lang="es-E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Programas de estudios y/o Carreras Profesionales de FID.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Orientaciones para la Formación Académica de FID.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Orientaciones para el desarrollo de la práctica preprofesional.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Orientaciones para el desarrollo personal de los estudiantes.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Orientaciones para el desarrollo de la investigación para los estudiantes de FID.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highlight>
                  <a:srgbClr val="FFFF00"/>
                </a:highlight>
              </a:rPr>
              <a:t>Orientaciones para el desarrollo profesional de docentes formadores.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>
                <a:highlight>
                  <a:srgbClr val="FFFF00"/>
                </a:highlight>
              </a:rPr>
              <a:t>Orientaciones para la implementación de la formación continua y/o segunda especialidad y/o profesionalización docente</a:t>
            </a:r>
            <a:endParaRPr lang="es-PE" dirty="0">
              <a:highlight>
                <a:srgbClr val="FFFF00"/>
              </a:highlight>
            </a:endParaRPr>
          </a:p>
        </p:txBody>
      </p:sp>
      <p:sp>
        <p:nvSpPr>
          <p:cNvPr id="9" name="Explosión: 14 puntos 8">
            <a:extLst>
              <a:ext uri="{FF2B5EF4-FFF2-40B4-BE49-F238E27FC236}">
                <a16:creationId xmlns:a16="http://schemas.microsoft.com/office/drawing/2014/main" id="{BBDF9781-7C35-1010-2412-B824799DB2DC}"/>
              </a:ext>
            </a:extLst>
          </p:cNvPr>
          <p:cNvSpPr/>
          <p:nvPr/>
        </p:nvSpPr>
        <p:spPr>
          <a:xfrm>
            <a:off x="-1" y="5206800"/>
            <a:ext cx="4648200" cy="120015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RESOLUCIÓN DIRECTORAL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Explosión: 14 puntos 9">
            <a:extLst>
              <a:ext uri="{FF2B5EF4-FFF2-40B4-BE49-F238E27FC236}">
                <a16:creationId xmlns:a16="http://schemas.microsoft.com/office/drawing/2014/main" id="{52C8CE0E-4CE3-FD96-C445-B78E0E9FC525}"/>
              </a:ext>
            </a:extLst>
          </p:cNvPr>
          <p:cNvSpPr/>
          <p:nvPr/>
        </p:nvSpPr>
        <p:spPr>
          <a:xfrm>
            <a:off x="3961452" y="5630101"/>
            <a:ext cx="3829049" cy="1028700"/>
          </a:xfrm>
          <a:prstGeom prst="irregularSeal2">
            <a:avLst/>
          </a:prstGeom>
          <a:solidFill>
            <a:srgbClr val="5B9BD5"/>
          </a:solidFill>
          <a:ln w="254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EVIDENCIAS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DC6F146-927B-FE79-F9C2-6FFD48BE5911}"/>
              </a:ext>
            </a:extLst>
          </p:cNvPr>
          <p:cNvSpPr txBox="1"/>
          <p:nvPr/>
        </p:nvSpPr>
        <p:spPr>
          <a:xfrm>
            <a:off x="8400575" y="5879700"/>
            <a:ext cx="31813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COHERENCIA INTERNA Y ARTICULACIÓN CON LOS OTROS II.GG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7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DF0550-B525-1B19-7D40-FA51315BEDB5}"/>
              </a:ext>
            </a:extLst>
          </p:cNvPr>
          <p:cNvSpPr txBox="1"/>
          <p:nvPr/>
        </p:nvSpPr>
        <p:spPr>
          <a:xfrm>
            <a:off x="1143000" y="362070"/>
            <a:ext cx="10363200" cy="6133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200" dirty="0"/>
              <a:t>La descripción de los programas de estudios debe contener: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Las competencias de egreso.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malla curricular.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mapa curricular.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plan de estudios.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cursos electivos.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proyectos integradores. </a:t>
            </a:r>
          </a:p>
          <a:p>
            <a:pPr>
              <a:lnSpc>
                <a:spcPct val="150000"/>
              </a:lnSpc>
            </a:pPr>
            <a:r>
              <a:rPr lang="es-ES" sz="2200" dirty="0"/>
              <a:t>Para las carreras profesionales que implementan DCBN del 2010 y 2011, debe contener: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competencias globales.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plan de estudios.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Carteles.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s-ES" sz="2200" dirty="0"/>
              <a:t>sumillas</a:t>
            </a:r>
            <a:endParaRPr lang="es-PE" sz="2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F8079A8-E9E6-CC95-A84C-700CE9B04C23}"/>
              </a:ext>
            </a:extLst>
          </p:cNvPr>
          <p:cNvSpPr txBox="1"/>
          <p:nvPr/>
        </p:nvSpPr>
        <p:spPr>
          <a:xfrm>
            <a:off x="2724150" y="1714500"/>
            <a:ext cx="10363200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b="1" dirty="0"/>
              <a:t>MODELO PEDAGÓGICO:</a:t>
            </a:r>
          </a:p>
          <a:p>
            <a:pPr algn="ctr">
              <a:lnSpc>
                <a:spcPct val="150000"/>
              </a:lnSpc>
            </a:pPr>
            <a:r>
              <a:rPr lang="es-ES" sz="2400" b="1" dirty="0"/>
              <a:t>SOCIO CONSTRUCTIVISTA – REFLEXIVO – TRANSFORMADOR </a:t>
            </a:r>
          </a:p>
        </p:txBody>
      </p:sp>
    </p:spTree>
    <p:extLst>
      <p:ext uri="{BB962C8B-B14F-4D97-AF65-F5344CB8AC3E}">
        <p14:creationId xmlns:p14="http://schemas.microsoft.com/office/powerpoint/2010/main" val="30677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411D497-C830-7F95-73D1-B80678C6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4" t="20819" r="27188" b="53057"/>
          <a:stretch/>
        </p:blipFill>
        <p:spPr>
          <a:xfrm>
            <a:off x="1047750" y="590550"/>
            <a:ext cx="10972800" cy="2628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4839F3-CFB9-00BC-7EAB-6FE9ED020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43" t="50000" r="20312" b="13593"/>
          <a:stretch/>
        </p:blipFill>
        <p:spPr>
          <a:xfrm>
            <a:off x="2305050" y="3219450"/>
            <a:ext cx="8839200" cy="249555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A2DA6FE-42C2-E507-32D7-DCDF5105462C}"/>
              </a:ext>
            </a:extLst>
          </p:cNvPr>
          <p:cNvSpPr txBox="1"/>
          <p:nvPr/>
        </p:nvSpPr>
        <p:spPr>
          <a:xfrm>
            <a:off x="0" y="5715000"/>
            <a:ext cx="264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MODALIDAD DEL SERVICIO</a:t>
            </a:r>
            <a:endParaRPr lang="es-PE" sz="2400" b="1" dirty="0"/>
          </a:p>
        </p:txBody>
      </p:sp>
    </p:spTree>
    <p:extLst>
      <p:ext uri="{BB962C8B-B14F-4D97-AF65-F5344CB8AC3E}">
        <p14:creationId xmlns:p14="http://schemas.microsoft.com/office/powerpoint/2010/main" val="6490758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3A091-6F42-28CB-D952-D7B45E9BE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4017" y="2074188"/>
            <a:ext cx="5036861" cy="37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8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74457BF-AC66-FE2E-1E8B-3C7DB393C466}"/>
              </a:ext>
            </a:extLst>
          </p:cNvPr>
          <p:cNvSpPr txBox="1"/>
          <p:nvPr/>
        </p:nvSpPr>
        <p:spPr>
          <a:xfrm>
            <a:off x="1476374" y="216310"/>
            <a:ext cx="10010775" cy="613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200" b="1" dirty="0">
                <a:highlight>
                  <a:srgbClr val="FFFF00"/>
                </a:highlight>
              </a:rPr>
              <a:t>Estructura mínima del PEI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Datos Generales de la Institución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Análisis del territorio y contexto e identificación de prioridades de atención según la demanda educativa (incluye matriz de articulación con el PEN, PER y PEL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Misión y visión de la institución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Principios y valores institucionales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Objetivos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>
                <a:highlight>
                  <a:srgbClr val="FFFF00"/>
                </a:highlight>
              </a:rPr>
              <a:t>Líneas estratégicas </a:t>
            </a:r>
            <a:r>
              <a:rPr lang="es-ES" sz="2200" dirty="0"/>
              <a:t>y metas multianuales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Propuesta de Gestión institucional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Propuesta de Gestión pedagógica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Monitoreo y evaluación anual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s-ES" sz="2200" dirty="0"/>
              <a:t>Anexos.</a:t>
            </a:r>
            <a:endParaRPr lang="es-PE" sz="2200" dirty="0"/>
          </a:p>
        </p:txBody>
      </p:sp>
    </p:spTree>
    <p:extLst>
      <p:ext uri="{BB962C8B-B14F-4D97-AF65-F5344CB8AC3E}">
        <p14:creationId xmlns:p14="http://schemas.microsoft.com/office/powerpoint/2010/main" val="2509679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65C55B-E937-B08F-F213-8873EAF5B34D}"/>
              </a:ext>
            </a:extLst>
          </p:cNvPr>
          <p:cNvSpPr txBox="1"/>
          <p:nvPr/>
        </p:nvSpPr>
        <p:spPr>
          <a:xfrm>
            <a:off x="838200" y="457200"/>
            <a:ext cx="10515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highlight>
                  <a:srgbClr val="FFFF00"/>
                </a:highlight>
              </a:rPr>
              <a:t>Estructura mínima del PCI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Datos Generales de la Institución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Principios y enfoques pedagógicos articulados al PEI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Programas de estudios (sustento de demanda educativa, perfil de egreso del estudiante y plan de estudios)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Evaluación de los aprendizajes.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Monitoreo y evaluación del PCI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D8F70D8-284B-90AA-1983-E027B7EFE819}"/>
              </a:ext>
            </a:extLst>
          </p:cNvPr>
          <p:cNvSpPr txBox="1"/>
          <p:nvPr/>
        </p:nvSpPr>
        <p:spPr>
          <a:xfrm>
            <a:off x="838200" y="3313867"/>
            <a:ext cx="98488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>
                <a:highlight>
                  <a:srgbClr val="FFFF00"/>
                </a:highlight>
              </a:rPr>
              <a:t>Estructura mínima del PAT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Datos generales de la Institución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Objetivos del PEI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Líneas estratégicas y metas multianuales del PEI para el periodo anual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Plan de actividades articuladas a las líneas estratégicas y metas multianuales (incluye tareas, cronograma , responsables, bienes o servicios requeridos y presupuesto)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Monitoreo y Evaluación del PAT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Anexos</a:t>
            </a:r>
            <a:endParaRPr lang="es-PE" sz="2200" dirty="0"/>
          </a:p>
        </p:txBody>
      </p:sp>
    </p:spTree>
    <p:extLst>
      <p:ext uri="{BB962C8B-B14F-4D97-AF65-F5344CB8AC3E}">
        <p14:creationId xmlns:p14="http://schemas.microsoft.com/office/powerpoint/2010/main" val="28686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6B83C01-6BF1-5D06-80E7-F577D7D850E2}"/>
              </a:ext>
            </a:extLst>
          </p:cNvPr>
          <p:cNvSpPr txBox="1"/>
          <p:nvPr/>
        </p:nvSpPr>
        <p:spPr>
          <a:xfrm>
            <a:off x="447675" y="209550"/>
            <a:ext cx="1149667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highlight>
                  <a:srgbClr val="FFFF00"/>
                </a:highlight>
              </a:rPr>
              <a:t>Estructura mínima del Reglamento Institucional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Datos generales de la institución (finalidad y naturaleza jurídica)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Estructura organizativa (unidades orgánicas y especificaciones de sus funciones, así como las interrelaciones internas y externas de estos)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Instancias de participación institucional (incluye descripción de su composición y funciones)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Perfil de puestos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Deberes y derechos de la comunidad educativa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Faltas, infracciones y sanciones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Estímulos y reconocimientos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Procesos de la institución que requieren para la prestación del servicio educativo (incluir </a:t>
            </a:r>
            <a:r>
              <a:rPr lang="es-ES" sz="2200" dirty="0">
                <a:highlight>
                  <a:srgbClr val="FFFF00"/>
                </a:highlight>
              </a:rPr>
              <a:t>mapa de procesos,</a:t>
            </a:r>
            <a:r>
              <a:rPr lang="es-ES" sz="2200" dirty="0"/>
              <a:t> objetivos y producto de cada proceso, unidad responsable, relación de articulación interna y externa).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Anexos 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127532-3E0F-4CF6-CF60-C4473A685E57}"/>
              </a:ext>
            </a:extLst>
          </p:cNvPr>
          <p:cNvSpPr txBox="1"/>
          <p:nvPr/>
        </p:nvSpPr>
        <p:spPr>
          <a:xfrm>
            <a:off x="447675" y="4914900"/>
            <a:ext cx="929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highlight>
                  <a:srgbClr val="FFFF00"/>
                </a:highlight>
              </a:rPr>
              <a:t>Estructura mínima del Manual de Procesos Académicos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Datos Generales de la Institución (finalidad y naturaleza jurídica)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Flujogramas de los procesos académicos 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200" dirty="0"/>
              <a:t>Anexos </a:t>
            </a:r>
            <a:endParaRPr lang="es-PE" sz="2200" dirty="0"/>
          </a:p>
        </p:txBody>
      </p:sp>
    </p:spTree>
    <p:extLst>
      <p:ext uri="{BB962C8B-B14F-4D97-AF65-F5344CB8AC3E}">
        <p14:creationId xmlns:p14="http://schemas.microsoft.com/office/powerpoint/2010/main" val="113962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talentos MINEDU 2019" id="{CA314D59-9FD4-4C97-AB67-2449CBD0D93D}" vid="{7123E25B-FCBE-4DD0-B77A-429715ED3B16}"/>
    </a:ext>
  </a:extLst>
</a:theme>
</file>

<file path=ppt/theme/theme4.xml><?xml version="1.0" encoding="utf-8"?>
<a:theme xmlns:a="http://schemas.openxmlformats.org/drawingml/2006/main" name="Got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7813</TotalTime>
  <Words>2017</Words>
  <Application>Microsoft Office PowerPoint</Application>
  <PresentationFormat>Panorámica</PresentationFormat>
  <Paragraphs>263</Paragraphs>
  <Slides>69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69</vt:i4>
      </vt:variant>
    </vt:vector>
  </HeadingPairs>
  <TitlesOfParts>
    <vt:vector size="86" baseType="lpstr">
      <vt:lpstr>Arial</vt:lpstr>
      <vt:lpstr>Arial MT</vt:lpstr>
      <vt:lpstr>Calibri</vt:lpstr>
      <vt:lpstr>Calibri Light</vt:lpstr>
      <vt:lpstr>Calibri-Light</vt:lpstr>
      <vt:lpstr>Constantia</vt:lpstr>
      <vt:lpstr>GothamRounded-Bold</vt:lpstr>
      <vt:lpstr>Libre Franklin</vt:lpstr>
      <vt:lpstr>Noto Sans Symbols</vt:lpstr>
      <vt:lpstr>Tw Cen MT</vt:lpstr>
      <vt:lpstr>Wingdings</vt:lpstr>
      <vt:lpstr>Wingdings 2</vt:lpstr>
      <vt:lpstr>1_Office Theme</vt:lpstr>
      <vt:lpstr>3_Tema de Office</vt:lpstr>
      <vt:lpstr>Diseño personalizado</vt:lpstr>
      <vt:lpstr>Gota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Luciano SANDOVAL ROSAS</cp:lastModifiedBy>
  <cp:revision>679</cp:revision>
  <dcterms:created xsi:type="dcterms:W3CDTF">2016-10-29T00:14:39Z</dcterms:created>
  <dcterms:modified xsi:type="dcterms:W3CDTF">2022-10-20T07:01:45Z</dcterms:modified>
</cp:coreProperties>
</file>