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12"/>
  </p:notesMasterIdLst>
  <p:sldIdLst>
    <p:sldId id="300" r:id="rId3"/>
    <p:sldId id="599" r:id="rId4"/>
    <p:sldId id="617" r:id="rId5"/>
    <p:sldId id="631" r:id="rId6"/>
    <p:sldId id="634" r:id="rId7"/>
    <p:sldId id="632" r:id="rId8"/>
    <p:sldId id="639" r:id="rId9"/>
    <p:sldId id="635" r:id="rId10"/>
    <p:sldId id="292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Forte" panose="03060902040502070203" pitchFamily="66" charset="0"/>
      <p:regular r:id="rId25"/>
    </p:embeddedFont>
    <p:embeddedFont>
      <p:font typeface="Roboto" panose="02000000000000000000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AC9C"/>
    <a:srgbClr val="203864"/>
    <a:srgbClr val="E2AC00"/>
    <a:srgbClr val="FFC000"/>
    <a:srgbClr val="FFCB25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F77921-0D38-4797-BB1C-043241633619}">
  <a:tblStyle styleId="{64F77921-0D38-4797-BB1C-043241633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C2D1AC6-54C3-48A8-B37F-7A49A7B9E31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95DAC3-9617-401E-AF71-72388FA6B56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89FF2-16FA-4E07-855A-9A187FA0549B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9F800A88-2402-45DD-9D8B-4A74692EAF6B}" type="pres">
      <dgm:prSet presAssocID="{0C189FF2-16FA-4E07-855A-9A187FA0549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798B695-99FD-4794-A9EC-E2F66FD2F37D}" type="presOf" srcId="{0C189FF2-16FA-4E07-855A-9A187FA0549B}" destId="{9F800A88-2402-45DD-9D8B-4A74692EAF6B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89FF2-16FA-4E07-855A-9A187FA0549B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9F800A88-2402-45DD-9D8B-4A74692EAF6B}" type="pres">
      <dgm:prSet presAssocID="{0C189FF2-16FA-4E07-855A-9A187FA0549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859052A-A5BA-457B-8E24-E708D596936F}" type="presOf" srcId="{0C189FF2-16FA-4E07-855A-9A187FA0549B}" destId="{9F800A88-2402-45DD-9D8B-4A74692EAF6B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89FF2-16FA-4E07-855A-9A187FA0549B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9F800A88-2402-45DD-9D8B-4A74692EAF6B}" type="pres">
      <dgm:prSet presAssocID="{0C189FF2-16FA-4E07-855A-9A187FA0549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3047B99-84CB-40E8-A92B-8E53031C3441}" type="presOf" srcId="{0C189FF2-16FA-4E07-855A-9A187FA0549B}" destId="{9F800A88-2402-45DD-9D8B-4A74692EAF6B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065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0e44e7798_0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50e44e7798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97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0e44e7798_0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50e44e7798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22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50e44e7798_0_26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g150e44e7798_0_2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30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0e44e7798_0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50e44e7798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34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0e44e7798_0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50e44e7798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82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0e44e7798_0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50e44e7798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71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50e44e7798_0_3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150e44e7798_0_30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18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F2F2F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46835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8000"/>
              <a:buFont typeface="Century Gothic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416422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921057" y="3890341"/>
            <a:ext cx="8335041" cy="7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999648" y="5908327"/>
            <a:ext cx="1018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48"/>
            <a:ext cx="12191999" cy="122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rgbClr val="F14544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135521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8" name="Google Shape;16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04AC9A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D7BE"/>
              </a:buClr>
              <a:buSzPts val="9600"/>
              <a:buNone/>
              <a:defRPr sz="9600">
                <a:solidFill>
                  <a:srgbClr val="5BD7B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bg>
      <p:bgPr>
        <a:solidFill>
          <a:srgbClr val="23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B9DC-85C2-C94C-A8E3-D941CD428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870" y="3102361"/>
            <a:ext cx="9481580" cy="1133475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SEPARADOR DE PAGINA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FCD41F-0E05-3548-B6F5-F38BE2203E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655" y="3015693"/>
            <a:ext cx="1577718" cy="1500187"/>
          </a:xfrm>
          <a:solidFill>
            <a:srgbClr val="233D7B">
              <a:alpha val="69613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rgbClr val="2F55A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Nº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C649C9-5AF4-7545-881C-BBFAE7243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8"/>
            <a:ext cx="12192000" cy="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2F2F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>
            <a:off x="839788" y="2349500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2"/>
          </p:nvPr>
        </p:nvSpPr>
        <p:spPr>
          <a:xfrm>
            <a:off x="839788" y="3422651"/>
            <a:ext cx="51579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3"/>
          </p:nvPr>
        </p:nvSpPr>
        <p:spPr>
          <a:xfrm>
            <a:off x="6172200" y="2349500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4"/>
          </p:nvPr>
        </p:nvSpPr>
        <p:spPr>
          <a:xfrm>
            <a:off x="6172200" y="3422651"/>
            <a:ext cx="51831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968500"/>
            <a:ext cx="4341848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97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solidFill>
          <a:srgbClr val="233D7B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1254811"/>
            <a:ext cx="10515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2715311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solidFill>
          <a:srgbClr val="233D7B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00" cy="1500300"/>
          </a:xfrm>
          <a:prstGeom prst="rect">
            <a:avLst/>
          </a:prstGeom>
          <a:solidFill>
            <a:srgbClr val="233D7B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5AE"/>
              </a:buClr>
              <a:buSzPts val="9600"/>
              <a:buNone/>
              <a:defRPr sz="9600">
                <a:solidFill>
                  <a:srgbClr val="2F55A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04AC9A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D7BE"/>
              </a:buClr>
              <a:buSzPts val="9600"/>
              <a:buNone/>
              <a:defRPr sz="9600">
                <a:solidFill>
                  <a:srgbClr val="5BD7B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rgbClr val="F2F2F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2669060"/>
            <a:ext cx="5181600" cy="3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Char char="•"/>
              <a:defRPr sz="24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2669060"/>
            <a:ext cx="5181600" cy="3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None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968500"/>
            <a:ext cx="4341848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2F2F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39788" y="2349500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839788" y="3422651"/>
            <a:ext cx="51579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6172200" y="2349500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4"/>
          </p:nvPr>
        </p:nvSpPr>
        <p:spPr>
          <a:xfrm>
            <a:off x="6172200" y="3422651"/>
            <a:ext cx="51831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968500"/>
            <a:ext cx="4341848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bg>
      <p:bgPr>
        <a:solidFill>
          <a:srgbClr val="F2F2F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8200" y="1130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8200" y="2715311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rgbClr val="F1454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35521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93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B47919E-280B-DD44-8670-A304DD5FA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567" y="4296109"/>
            <a:ext cx="9144000" cy="1077079"/>
          </a:xfrm>
        </p:spPr>
        <p:txBody>
          <a:bodyPr>
            <a:normAutofit fontScale="47500" lnSpcReduction="20000"/>
          </a:bodyPr>
          <a:lstStyle/>
          <a:p>
            <a:r>
              <a:rPr lang="es-MX" sz="6700" b="1" kern="1200" dirty="0">
                <a:solidFill>
                  <a:srgbClr val="F75148"/>
                </a:solidFill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Dirección de Formación Inicial Docente</a:t>
            </a:r>
            <a:endParaRPr lang="es-PE" sz="6700" b="1" kern="1200" dirty="0">
              <a:solidFill>
                <a:srgbClr val="F75148"/>
              </a:solidFill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  <a:p>
            <a:r>
              <a:rPr lang="es-MX" sz="59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Arial"/>
              </a:rPr>
              <a:t>Dirección General de Desarrollo Docente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F53710-365E-4BD1-9958-42FB7C9FBAB8}"/>
              </a:ext>
            </a:extLst>
          </p:cNvPr>
          <p:cNvSpPr txBox="1"/>
          <p:nvPr/>
        </p:nvSpPr>
        <p:spPr>
          <a:xfrm>
            <a:off x="3013838" y="5898244"/>
            <a:ext cx="62788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243D7A"/>
                </a:solidFill>
              </a:rPr>
              <a:t>Octubre - 2022</a:t>
            </a:r>
            <a:endParaRPr lang="es-PE" sz="3200" dirty="0">
              <a:solidFill>
                <a:srgbClr val="243D7A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0E09-F327-8BD4-BF40-4BA439FFBC68}"/>
              </a:ext>
            </a:extLst>
          </p:cNvPr>
          <p:cNvSpPr txBox="1"/>
          <p:nvPr/>
        </p:nvSpPr>
        <p:spPr>
          <a:xfrm>
            <a:off x="2072598" y="1925631"/>
            <a:ext cx="81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b="1" dirty="0">
                <a:solidFill>
                  <a:srgbClr val="253E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 MACROREGIONAL NORTE DE INSTITUTOS  Y ESCUELAS DE EDUCACIÓN SUPERIOR PEDAGÓGICA</a:t>
            </a:r>
            <a:endParaRPr lang="es-PE" sz="3200" b="1" dirty="0">
              <a:solidFill>
                <a:srgbClr val="253E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05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DC362A6-D4AB-4129-9E69-9E8CFA5560C3}"/>
              </a:ext>
            </a:extLst>
          </p:cNvPr>
          <p:cNvSpPr/>
          <p:nvPr/>
        </p:nvSpPr>
        <p:spPr>
          <a:xfrm>
            <a:off x="0" y="843189"/>
            <a:ext cx="12192000" cy="6029325"/>
          </a:xfrm>
          <a:prstGeom prst="rect">
            <a:avLst/>
          </a:prstGeom>
          <a:solidFill>
            <a:srgbClr val="003366"/>
          </a:solidFill>
          <a:ln>
            <a:solidFill>
              <a:srgbClr val="00A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1D21FA0-68D9-5346-A91D-E0DE69E9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419" y="2464526"/>
            <a:ext cx="10351407" cy="1995515"/>
          </a:xfrm>
        </p:spPr>
        <p:txBody>
          <a:bodyPr/>
          <a:lstStyle/>
          <a:p>
            <a:pPr algn="just"/>
            <a:r>
              <a:rPr lang="es-ES" sz="4400" dirty="0"/>
              <a:t>Estrategias para facilitar la atención al Proceso de Licenciamiento </a:t>
            </a:r>
            <a:endParaRPr lang="es-PE" sz="44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E65062-3E30-6049-A5DA-265D50EE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582" y="2959854"/>
            <a:ext cx="1577718" cy="1500187"/>
          </a:xfrm>
          <a:noFill/>
        </p:spPr>
        <p:txBody>
          <a:bodyPr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1</a:t>
            </a:r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3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420705" y="1025221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1800" dirty="0">
                <a:solidFill>
                  <a:srgbClr val="C00000"/>
                </a:solidFill>
              </a:rPr>
              <a:t>Estrategia 1:</a:t>
            </a:r>
            <a:br>
              <a:rPr lang="es-ES" sz="1800" dirty="0">
                <a:solidFill>
                  <a:srgbClr val="C00000"/>
                </a:solidFill>
              </a:rPr>
            </a:br>
            <a:r>
              <a:rPr lang="es-ES" sz="1800" dirty="0">
                <a:solidFill>
                  <a:srgbClr val="C00000"/>
                </a:solidFill>
              </a:rPr>
              <a:t>Plan de Mejoras para la Gestión Institucional e Infraestructura de las Instituciones de Educación Superior Pedagógica para el año 2022. </a:t>
            </a:r>
            <a:r>
              <a:rPr lang="es-PE" sz="1800" dirty="0">
                <a:solidFill>
                  <a:srgbClr val="C00000"/>
                </a:solidFill>
              </a:rPr>
              <a:t>(RM N° 009-2022-MINEDU)</a:t>
            </a:r>
          </a:p>
        </p:txBody>
      </p:sp>
      <p:sp>
        <p:nvSpPr>
          <p:cNvPr id="358" name="Google Shape;358;p52"/>
          <p:cNvSpPr/>
          <p:nvPr/>
        </p:nvSpPr>
        <p:spPr>
          <a:xfrm>
            <a:off x="240815" y="2027795"/>
            <a:ext cx="3612343" cy="335691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PE" sz="1600" dirty="0"/>
              <a:t>“Contribuir a la implementación del Modelo de Servicio Educativo para las Instituciones de formación inicial docente, así como las </a:t>
            </a:r>
            <a:r>
              <a:rPr lang="es-PE" sz="1600" dirty="0">
                <a:solidFill>
                  <a:srgbClr val="FF0000"/>
                </a:solidFill>
              </a:rPr>
              <a:t>condiciones básicas de calidad</a:t>
            </a:r>
            <a:r>
              <a:rPr lang="es-PE" sz="1600" dirty="0"/>
              <a:t>, con la finalidad de coadyuvar a garantizar la calidad de la formación inicial docente”</a:t>
            </a: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20195" y="2097463"/>
            <a:ext cx="5429794" cy="523220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PE" b="1" dirty="0">
                <a:solidFill>
                  <a:srgbClr val="FF0000"/>
                </a:solidFill>
              </a:rPr>
              <a:t>Componente 1: </a:t>
            </a:r>
          </a:p>
          <a:p>
            <a:pPr lvl="0" algn="just"/>
            <a:r>
              <a:rPr lang="es-ES" dirty="0">
                <a:solidFill>
                  <a:schemeClr val="tx1"/>
                </a:solidFill>
              </a:rPr>
              <a:t>Implementación de Entornos Virtuales de Aprendizaje (EVA)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820195" y="2870811"/>
            <a:ext cx="5429794" cy="738664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rgbClr val="FF0000"/>
                </a:solidFill>
              </a:rPr>
              <a:t>Componente 2: </a:t>
            </a:r>
          </a:p>
          <a:p>
            <a:pPr lvl="0" algn="just"/>
            <a:r>
              <a:rPr lang="es-ES" dirty="0">
                <a:solidFill>
                  <a:schemeClr val="tx1"/>
                </a:solidFill>
              </a:rPr>
              <a:t>Mejoras en el mantenimiento y/o acondicionamiento de la infraestructura de IESP/EESP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820195" y="3866171"/>
            <a:ext cx="5429794" cy="738664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PE" b="1" dirty="0">
                <a:solidFill>
                  <a:srgbClr val="FF0000"/>
                </a:solidFill>
              </a:rPr>
              <a:t>Componente 3: </a:t>
            </a:r>
          </a:p>
          <a:p>
            <a:pPr lvl="0" algn="just"/>
            <a:r>
              <a:rPr lang="es-ES" dirty="0">
                <a:solidFill>
                  <a:schemeClr val="tx1"/>
                </a:solidFill>
              </a:rPr>
              <a:t>Implementación y operación de Servicios Educacionales Complementarios Básicos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820195" y="4741564"/>
            <a:ext cx="5429794" cy="523220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rgbClr val="FF0000"/>
                </a:solidFill>
              </a:rPr>
              <a:t>Componente 4: </a:t>
            </a:r>
          </a:p>
          <a:p>
            <a:pPr lvl="0"/>
            <a:r>
              <a:rPr lang="es-ES" dirty="0">
                <a:solidFill>
                  <a:schemeClr val="tx1"/>
                </a:solidFill>
              </a:rPr>
              <a:t>Implementación y operación de la Unidad de Investigación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820195" y="5445911"/>
            <a:ext cx="5429793" cy="523220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rgbClr val="FF0000"/>
                </a:solidFill>
              </a:rPr>
              <a:t>Componente 5: </a:t>
            </a:r>
          </a:p>
          <a:p>
            <a:pPr lvl="0"/>
            <a:r>
              <a:rPr lang="es-ES" dirty="0">
                <a:solidFill>
                  <a:schemeClr val="tx1"/>
                </a:solidFill>
              </a:rPr>
              <a:t>Fortalecimiento a la gestión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4" name="Flecha: a la derecha con bandas 1">
            <a:extLst>
              <a:ext uri="{FF2B5EF4-FFF2-40B4-BE49-F238E27FC236}">
                <a16:creationId xmlns:a16="http://schemas.microsoft.com/office/drawing/2014/main" id="{8BA077B2-71F3-4884-9EF4-8B5461E5907C}"/>
              </a:ext>
            </a:extLst>
          </p:cNvPr>
          <p:cNvSpPr/>
          <p:nvPr/>
        </p:nvSpPr>
        <p:spPr>
          <a:xfrm>
            <a:off x="4014651" y="3466786"/>
            <a:ext cx="480740" cy="4789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1654629" y="6150258"/>
            <a:ext cx="859535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Se realizan las transferencias presupuestales a las DRE/GRE para su implementación del Plan de Mejora, en coordinación con la IESP/EESP  </a:t>
            </a:r>
          </a:p>
        </p:txBody>
      </p:sp>
    </p:spTree>
    <p:extLst>
      <p:ext uri="{BB962C8B-B14F-4D97-AF65-F5344CB8AC3E}">
        <p14:creationId xmlns:p14="http://schemas.microsoft.com/office/powerpoint/2010/main" val="160706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394579" y="901722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ct val="100000"/>
              <a:buFont typeface="Century Gothic"/>
              <a:buNone/>
            </a:pPr>
            <a:r>
              <a:rPr lang="es-ES" sz="3200" dirty="0"/>
              <a:t>Matriz de ejecución presupuestal a nivel nacional </a:t>
            </a:r>
            <a:endParaRPr sz="32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07472"/>
              </p:ext>
            </p:extLst>
          </p:nvPr>
        </p:nvGraphicFramePr>
        <p:xfrm>
          <a:off x="1541418" y="1439863"/>
          <a:ext cx="573024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7829485" imgH="9067851" progId="Excel.Sheet.12">
                  <p:embed/>
                </p:oleObj>
              </mc:Choice>
              <mc:Fallback>
                <p:oleObj name="Hoja de cálculo" r:id="rId3" imgW="7829485" imgH="90678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1418" y="1439863"/>
                        <a:ext cx="573024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lecha: a la derecha con bandas 1">
            <a:extLst>
              <a:ext uri="{FF2B5EF4-FFF2-40B4-BE49-F238E27FC236}">
                <a16:creationId xmlns:a16="http://schemas.microsoft.com/office/drawing/2014/main" id="{8BA077B2-71F3-4884-9EF4-8B5461E5907C}"/>
              </a:ext>
            </a:extLst>
          </p:cNvPr>
          <p:cNvSpPr/>
          <p:nvPr/>
        </p:nvSpPr>
        <p:spPr>
          <a:xfrm>
            <a:off x="7559039" y="3669999"/>
            <a:ext cx="480740" cy="478932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7 Rectángulo redondeado"/>
          <p:cNvSpPr/>
          <p:nvPr/>
        </p:nvSpPr>
        <p:spPr>
          <a:xfrm>
            <a:off x="8210522" y="1654396"/>
            <a:ext cx="2579743" cy="131133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/>
              <a:t>Beneficiarios  </a:t>
            </a:r>
          </a:p>
          <a:p>
            <a:pPr algn="ctr"/>
            <a:r>
              <a:rPr lang="es-ES" sz="1350" b="1" dirty="0"/>
              <a:t>104 IESP/ EESP</a:t>
            </a:r>
          </a:p>
        </p:txBody>
      </p:sp>
      <p:sp>
        <p:nvSpPr>
          <p:cNvPr id="34" name="7 Rectángulo redondeado"/>
          <p:cNvSpPr/>
          <p:nvPr/>
        </p:nvSpPr>
        <p:spPr>
          <a:xfrm>
            <a:off x="8327160" y="3319087"/>
            <a:ext cx="2579743" cy="131133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Presupuesto total </a:t>
            </a:r>
          </a:p>
          <a:p>
            <a:pPr algn="ctr"/>
            <a:r>
              <a:rPr lang="es-PE" sz="1600" b="1" dirty="0">
                <a:solidFill>
                  <a:schemeClr val="bg1"/>
                </a:solidFill>
              </a:rPr>
              <a:t>S/. 8,613,430 soles</a:t>
            </a:r>
          </a:p>
          <a:p>
            <a:pPr algn="ctr"/>
            <a:endParaRPr lang="es-PE" sz="1600" dirty="0"/>
          </a:p>
        </p:txBody>
      </p:sp>
      <p:sp>
        <p:nvSpPr>
          <p:cNvPr id="52" name="7 Rectángulo redondeado"/>
          <p:cNvSpPr/>
          <p:nvPr/>
        </p:nvSpPr>
        <p:spPr>
          <a:xfrm>
            <a:off x="8327160" y="5194530"/>
            <a:ext cx="2579743" cy="131133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Ejecución al 18.10.2022</a:t>
            </a:r>
          </a:p>
          <a:p>
            <a:pPr algn="ctr"/>
            <a:r>
              <a:rPr lang="es-PE" sz="1600" b="1" dirty="0"/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395660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>
            <a:spLocks noGrp="1"/>
          </p:cNvSpPr>
          <p:nvPr>
            <p:ph type="title"/>
          </p:nvPr>
        </p:nvSpPr>
        <p:spPr>
          <a:xfrm>
            <a:off x="678095" y="836024"/>
            <a:ext cx="10515600" cy="76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600"/>
            </a:pPr>
            <a:br>
              <a:rPr lang="es-PE" sz="2400" dirty="0">
                <a:solidFill>
                  <a:schemeClr val="accent2"/>
                </a:solidFill>
              </a:rPr>
            </a:br>
            <a:r>
              <a:rPr lang="es-PE" sz="2000" dirty="0">
                <a:solidFill>
                  <a:srgbClr val="C00000"/>
                </a:solidFill>
              </a:rPr>
              <a:t>Estrategia 2: </a:t>
            </a:r>
            <a:br>
              <a:rPr lang="es-PE" sz="2000" dirty="0">
                <a:solidFill>
                  <a:schemeClr val="accent2"/>
                </a:solidFill>
              </a:rPr>
            </a:br>
            <a:r>
              <a:rPr lang="es-PE" sz="2000" dirty="0">
                <a:solidFill>
                  <a:srgbClr val="C00000"/>
                </a:solidFill>
              </a:rPr>
              <a:t>Desarrollo de asistencias técnicas en el marco del DS N° 016-2021-MINEDU y la RVM N° 097-2022-MINEDU</a:t>
            </a:r>
            <a:br>
              <a:rPr lang="es-PE" sz="2000" dirty="0">
                <a:solidFill>
                  <a:srgbClr val="C00000"/>
                </a:solidFill>
              </a:rPr>
            </a:b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4B5079-CA2D-667B-7BF9-F8AC0BF7DA00}"/>
              </a:ext>
            </a:extLst>
          </p:cNvPr>
          <p:cNvSpPr txBox="1"/>
          <p:nvPr/>
        </p:nvSpPr>
        <p:spPr>
          <a:xfrm>
            <a:off x="678095" y="1815685"/>
            <a:ext cx="10515600" cy="523220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marco del DS </a:t>
            </a:r>
            <a:r>
              <a:rPr lang="es-ES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E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016-2021 MINEDU  y la RVM </a:t>
            </a:r>
            <a:r>
              <a:rPr lang="es-ES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E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097-2022-MINEDU se ha desarrollado las asistencias técnicas relacionados a la implementación del procedimiento de licenciamiento y la elaboración de los instrumentos de gestión (PEI, PAT, MPI, RI. PCI),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166A6CC4-5064-D224-EFE6-E54800B8B75A}"/>
              </a:ext>
            </a:extLst>
          </p:cNvPr>
          <p:cNvSpPr/>
          <p:nvPr/>
        </p:nvSpPr>
        <p:spPr>
          <a:xfrm>
            <a:off x="421240" y="2998952"/>
            <a:ext cx="3010328" cy="121491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 (03) Videoconferencia informativa para IESP/EESP, en atención al DS 016-MINEDU</a:t>
            </a:r>
            <a:endParaRPr lang="es-PE" dirty="0"/>
          </a:p>
        </p:txBody>
      </p:sp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4FCD101C-99A3-C9CD-4AE7-CF216C760502}"/>
              </a:ext>
            </a:extLst>
          </p:cNvPr>
          <p:cNvSpPr/>
          <p:nvPr/>
        </p:nvSpPr>
        <p:spPr>
          <a:xfrm>
            <a:off x="3812242" y="3001448"/>
            <a:ext cx="3460062" cy="121491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Veintiuno (21) Asistencia técnica por institución educativa sobre los requisitos que establece el reglamento para las IESP públicas que solicitarán su adecuación en el marco del D.S. N°016- 2021-MINEDU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0">
            <a:extLst>
              <a:ext uri="{FF2B5EF4-FFF2-40B4-BE49-F238E27FC236}">
                <a16:creationId xmlns:a16="http://schemas.microsoft.com/office/drawing/2014/main" id="{F8E5F9E7-6939-0D26-213E-33D3ECC8F970}"/>
              </a:ext>
            </a:extLst>
          </p:cNvPr>
          <p:cNvSpPr/>
          <p:nvPr/>
        </p:nvSpPr>
        <p:spPr>
          <a:xfrm>
            <a:off x="7659829" y="2927729"/>
            <a:ext cx="3770614" cy="121491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(01) Videoconferencia sobre orientaciones en materia de infraestructura para el cumplimiento de los requisitos que se establece en el reglamento de la ley 30512 para los 14 IESP públicos – Grupo I</a:t>
            </a:r>
            <a:endParaRPr lang="es-PE" dirty="0"/>
          </a:p>
        </p:txBody>
      </p:sp>
      <p:sp>
        <p:nvSpPr>
          <p:cNvPr id="12" name="Diagrama de flujo: proceso alternativo 11">
            <a:extLst>
              <a:ext uri="{FF2B5EF4-FFF2-40B4-BE49-F238E27FC236}">
                <a16:creationId xmlns:a16="http://schemas.microsoft.com/office/drawing/2014/main" id="{45B29F35-13D0-DF10-FD37-164950C63C4E}"/>
              </a:ext>
            </a:extLst>
          </p:cNvPr>
          <p:cNvSpPr/>
          <p:nvPr/>
        </p:nvSpPr>
        <p:spPr>
          <a:xfrm>
            <a:off x="318498" y="4433730"/>
            <a:ext cx="3113070" cy="111011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Catorce (14) Asistencia técnica por institución sobre orientaciones para la elaboración de los instrumentos de gestión – IESP públicos del Grupo I</a:t>
            </a:r>
            <a:endParaRPr lang="es-PE" dirty="0"/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2F69B78D-3997-B63C-62DD-7BCCAB9B8CFD}"/>
              </a:ext>
            </a:extLst>
          </p:cNvPr>
          <p:cNvSpPr/>
          <p:nvPr/>
        </p:nvSpPr>
        <p:spPr>
          <a:xfrm>
            <a:off x="3862997" y="4423259"/>
            <a:ext cx="3460062" cy="108023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(02) Videoconferencias  sobre el procedimiento de licenciamiento de IESP/EESP, en el marco de la RVM 097-2022-MINEDU</a:t>
            </a:r>
          </a:p>
        </p:txBody>
      </p:sp>
      <p:sp>
        <p:nvSpPr>
          <p:cNvPr id="16" name="Diagrama de flujo: proceso alternativo 15">
            <a:extLst>
              <a:ext uri="{FF2B5EF4-FFF2-40B4-BE49-F238E27FC236}">
                <a16:creationId xmlns:a16="http://schemas.microsoft.com/office/drawing/2014/main" id="{3611B84F-D413-C889-7BFB-B53CC3B0E2BA}"/>
              </a:ext>
            </a:extLst>
          </p:cNvPr>
          <p:cNvSpPr/>
          <p:nvPr/>
        </p:nvSpPr>
        <p:spPr>
          <a:xfrm>
            <a:off x="7573292" y="4418552"/>
            <a:ext cx="3770614" cy="108023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(02) Videoconferencias  sobre el procedimiento de licenciamiento de IESP/EESP, en el marco de la RVM 097-2022-MINEDU</a:t>
            </a:r>
          </a:p>
        </p:txBody>
      </p:sp>
      <p:sp>
        <p:nvSpPr>
          <p:cNvPr id="17" name="Diagrama de flujo: proceso alternativo 16">
            <a:extLst>
              <a:ext uri="{FF2B5EF4-FFF2-40B4-BE49-F238E27FC236}">
                <a16:creationId xmlns:a16="http://schemas.microsoft.com/office/drawing/2014/main" id="{E673B9A2-B7F9-294E-EC28-C3DCAD900210}"/>
              </a:ext>
            </a:extLst>
          </p:cNvPr>
          <p:cNvSpPr/>
          <p:nvPr/>
        </p:nvSpPr>
        <p:spPr>
          <a:xfrm>
            <a:off x="369869" y="5747882"/>
            <a:ext cx="3113070" cy="95086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(02) Videoconferencia sobre el uso de la plataforma de licenciamiento</a:t>
            </a:r>
            <a:endParaRPr lang="es-PE" dirty="0"/>
          </a:p>
        </p:txBody>
      </p:sp>
      <p:sp>
        <p:nvSpPr>
          <p:cNvPr id="18" name="Diagrama de flujo: proceso alternativo 17">
            <a:extLst>
              <a:ext uri="{FF2B5EF4-FFF2-40B4-BE49-F238E27FC236}">
                <a16:creationId xmlns:a16="http://schemas.microsoft.com/office/drawing/2014/main" id="{98CE492F-DA65-8ACA-BE33-0EC4E7AFBA6D}"/>
              </a:ext>
            </a:extLst>
          </p:cNvPr>
          <p:cNvSpPr/>
          <p:nvPr/>
        </p:nvSpPr>
        <p:spPr>
          <a:xfrm>
            <a:off x="3914400" y="5653237"/>
            <a:ext cx="3357903" cy="98090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(01) Videoconferencia sobre orientaciones para la elaboración de los instrumentos de gestión (PEI-PCI)</a:t>
            </a:r>
            <a:endParaRPr lang="es-PE" dirty="0"/>
          </a:p>
        </p:txBody>
      </p:sp>
      <p:sp>
        <p:nvSpPr>
          <p:cNvPr id="19" name="Diagrama de flujo: proceso alternativo 18">
            <a:extLst>
              <a:ext uri="{FF2B5EF4-FFF2-40B4-BE49-F238E27FC236}">
                <a16:creationId xmlns:a16="http://schemas.microsoft.com/office/drawing/2014/main" id="{E8995689-DEBD-D283-EA40-B62747FC9A6F}"/>
              </a:ext>
            </a:extLst>
          </p:cNvPr>
          <p:cNvSpPr/>
          <p:nvPr/>
        </p:nvSpPr>
        <p:spPr>
          <a:xfrm>
            <a:off x="7659829" y="5717843"/>
            <a:ext cx="3721751" cy="9163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(01) Videoconferencia sobre orientaciones para la elaboración de los instrumentos de gestión (MPI-RI-PAT)</a:t>
            </a:r>
            <a:endParaRPr lang="es-PE" dirty="0"/>
          </a:p>
        </p:txBody>
      </p:sp>
      <p:sp>
        <p:nvSpPr>
          <p:cNvPr id="21" name="Flecha: a la derecha con bandas 12">
            <a:extLst>
              <a:ext uri="{FF2B5EF4-FFF2-40B4-BE49-F238E27FC236}">
                <a16:creationId xmlns:a16="http://schemas.microsoft.com/office/drawing/2014/main" id="{709243D0-B821-4481-A81C-5435E58488BA}"/>
              </a:ext>
            </a:extLst>
          </p:cNvPr>
          <p:cNvSpPr/>
          <p:nvPr/>
        </p:nvSpPr>
        <p:spPr>
          <a:xfrm rot="5400000">
            <a:off x="5386398" y="2400544"/>
            <a:ext cx="311751" cy="536770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8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486308" y="866888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ct val="100000"/>
            </a:pPr>
            <a:r>
              <a:rPr lang="es-ES" sz="3000" dirty="0">
                <a:solidFill>
                  <a:srgbClr val="C00000"/>
                </a:solidFill>
              </a:rPr>
              <a:t>Estrategia 3: Orientaciones a los IESP públicos – Grupo I-2022 </a:t>
            </a:r>
            <a:endParaRPr sz="300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A537B5C-7678-4FC8-A0A8-6C1655C8F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884211"/>
              </p:ext>
            </p:extLst>
          </p:nvPr>
        </p:nvGraphicFramePr>
        <p:xfrm>
          <a:off x="5339868" y="2181469"/>
          <a:ext cx="4554584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297853" y="1899112"/>
            <a:ext cx="2849075" cy="830997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Objetivo </a:t>
            </a:r>
          </a:p>
          <a:p>
            <a:pPr algn="just"/>
            <a:r>
              <a:rPr lang="es-PE" sz="1200" dirty="0"/>
              <a:t>Orientar a los IESP públicos para la elaboración de las carpetas para el proceso de licenciamiento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334114" y="1756489"/>
            <a:ext cx="5283120" cy="101566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Beneficiarios  </a:t>
            </a:r>
          </a:p>
          <a:p>
            <a:pPr algn="ctr"/>
            <a:r>
              <a:rPr lang="es-PE" sz="1200" dirty="0"/>
              <a:t>14 IESP públicos de las regiones: Amazonas, Ayacucho, Callao, Cusco, Huancavelica, Junín, Lima Provincias, Loreto, Madre de Dios, Pasco, Piura, Puno, Tumbes y Ucayali </a:t>
            </a:r>
          </a:p>
          <a:p>
            <a:pPr algn="ctr"/>
            <a:endParaRPr lang="es-PE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61592" y="2083777"/>
            <a:ext cx="2849075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Tipo de procedimiento  </a:t>
            </a:r>
          </a:p>
          <a:p>
            <a:pPr algn="ctr"/>
            <a:r>
              <a:rPr lang="es-PE" sz="1200" dirty="0"/>
              <a:t>ADECUCACION 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9CEB50EB-E245-80E3-8FCD-F4E7A60C6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84553"/>
              </p:ext>
            </p:extLst>
          </p:nvPr>
        </p:nvGraphicFramePr>
        <p:xfrm>
          <a:off x="372745" y="2854912"/>
          <a:ext cx="11080750" cy="390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1080910" imgH="2768425" progId="Excel.Sheet.12">
                  <p:embed/>
                </p:oleObj>
              </mc:Choice>
              <mc:Fallback>
                <p:oleObj name="Worksheet" r:id="rId8" imgW="11080910" imgH="2768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2745" y="2854912"/>
                        <a:ext cx="11080750" cy="3904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23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486308" y="866888"/>
            <a:ext cx="10515600" cy="50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ct val="100000"/>
            </a:pPr>
            <a:r>
              <a:rPr lang="es-ES" sz="3000" dirty="0">
                <a:solidFill>
                  <a:srgbClr val="C00000"/>
                </a:solidFill>
              </a:rPr>
              <a:t>Acciones ejecutadas y en ejecución </a:t>
            </a:r>
            <a:endParaRPr sz="300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A537B5C-7678-4FC8-A0A8-6C1655C8F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884211"/>
              </p:ext>
            </p:extLst>
          </p:nvPr>
        </p:nvGraphicFramePr>
        <p:xfrm>
          <a:off x="5339868" y="2181469"/>
          <a:ext cx="4554584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480C2570-6C16-01A1-B496-561DA45D534C}"/>
              </a:ext>
            </a:extLst>
          </p:cNvPr>
          <p:cNvSpPr txBox="1"/>
          <p:nvPr/>
        </p:nvSpPr>
        <p:spPr>
          <a:xfrm>
            <a:off x="486308" y="1535138"/>
            <a:ext cx="10878377" cy="646331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PE" sz="1800" dirty="0"/>
              <a:t>Reuniones de trabajo con cada uno (11 al 14.10.2022) – registrar una matriz de seguimiento a la elaboración de su SL </a:t>
            </a:r>
            <a:endParaRPr lang="es-PE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76776"/>
              </p:ext>
            </p:extLst>
          </p:nvPr>
        </p:nvGraphicFramePr>
        <p:xfrm>
          <a:off x="2727817" y="2340653"/>
          <a:ext cx="5524500" cy="2390775"/>
        </p:xfrm>
        <a:graphic>
          <a:graphicData uri="http://schemas.openxmlformats.org/drawingml/2006/table">
            <a:tbl>
              <a:tblPr firstRow="1" firstCol="1" bandRow="1"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 b="1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Tabla N°1 CRONOGRAMA DE REUNIONES CON DIRECTORES DE IESP GRUPO I (11 AL 14.10.22)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Forte" panose="03060902040502070203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Martes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dirty="0">
                          <a:solidFill>
                            <a:srgbClr val="000000"/>
                          </a:solidFill>
                          <a:effectLst/>
                          <a:latin typeface="Forte" panose="03060902040502070203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Miércoles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Forte" panose="03060902040502070203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Jueves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Forte" panose="03060902040502070203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Viernes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Horario de Reunión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11/10/2022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12/10/2022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13/10/2022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14/10/2022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09:00 a.m. a 10:45 a.m.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AYACUCHO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NUESTRA SEÑORA DE LOURDES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HUANCAVELICA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HUANCAVELICA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PASCO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FRAY ÁNGEL JOSÉ AZAGRA MURILLO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PIURA</a:t>
                      </a:r>
                      <a:br>
                        <a:rPr lang="es-PE" sz="8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HNO. VICTORINO ELORZ GOICOCHEA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11:00 a.m. a 12.45 p.m.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PUNO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AZÁNGARO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JUNÍN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TEODORO PEÑALOZA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LIMA PROVINCIA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 JOSEMARÍA ESCRIVÁ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TUMBES</a:t>
                      </a:r>
                      <a:br>
                        <a:rPr lang="es-PE" sz="8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ANTONIO ENCINAS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2:00 p.m. a 3:45 p.m.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CUSCO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ACOMAYO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UCAYALI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BILINGÜE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AMAZONAS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CÉSAR ABRAHAM VALLEJO MENDOZA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4:00 p.m. a 5:45 p.m.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MADRE DE DIOS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NUESTRA SEÑORA DEL ROSARIO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LORETO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MONSEÑOR ELÍAS OLÁZAR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CALLAO</a:t>
                      </a:r>
                      <a:br>
                        <a:rPr lang="es-PE" sz="900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MADRE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51F2A54-52E8-0351-6C95-0197A3021C3F}"/>
              </a:ext>
            </a:extLst>
          </p:cNvPr>
          <p:cNvSpPr txBox="1"/>
          <p:nvPr/>
        </p:nvSpPr>
        <p:spPr>
          <a:xfrm>
            <a:off x="599518" y="4890612"/>
            <a:ext cx="10695498" cy="369332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PE" sz="1800" dirty="0"/>
              <a:t>Seguimiento hasta la presentación de su solicitud de Licenciamiento  (17/10 al 21/10)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DE02C2-9DE9-E915-1D9A-88BA60E72743}"/>
              </a:ext>
            </a:extLst>
          </p:cNvPr>
          <p:cNvSpPr txBox="1"/>
          <p:nvPr/>
        </p:nvSpPr>
        <p:spPr>
          <a:xfrm>
            <a:off x="599518" y="5664726"/>
            <a:ext cx="10695498" cy="646331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PE" sz="1800" dirty="0"/>
              <a:t>Seguimiento hasta la culminación de la revisión del expediente de solicitud de Licenciamiento  (120 días hábiles contados desde el día siguiente de su presentación )</a:t>
            </a:r>
          </a:p>
        </p:txBody>
      </p:sp>
    </p:spTree>
    <p:extLst>
      <p:ext uri="{BB962C8B-B14F-4D97-AF65-F5344CB8AC3E}">
        <p14:creationId xmlns:p14="http://schemas.microsoft.com/office/powerpoint/2010/main" val="134049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359745" y="866888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ct val="100000"/>
              <a:buFont typeface="Century Gothic"/>
              <a:buNone/>
            </a:pPr>
            <a:r>
              <a:rPr lang="es-ES" sz="3200" dirty="0">
                <a:solidFill>
                  <a:srgbClr val="C00000"/>
                </a:solidFill>
              </a:rPr>
              <a:t>Resultados del acompañamiento - I grupo - 2022</a:t>
            </a:r>
            <a:endParaRPr sz="3200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A537B5C-7678-4FC8-A0A8-6C1655C8F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884211"/>
              </p:ext>
            </p:extLst>
          </p:nvPr>
        </p:nvGraphicFramePr>
        <p:xfrm>
          <a:off x="5339868" y="2181469"/>
          <a:ext cx="4554584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37484"/>
              </p:ext>
            </p:extLst>
          </p:nvPr>
        </p:nvGraphicFramePr>
        <p:xfrm>
          <a:off x="1995055" y="1582760"/>
          <a:ext cx="7899397" cy="4331970"/>
        </p:xfrm>
        <a:graphic>
          <a:graphicData uri="http://schemas.openxmlformats.org/drawingml/2006/table">
            <a:tbl>
              <a:tblPr/>
              <a:tblGrid>
                <a:gridCol w="59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52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04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35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Tabla N° 1. Resultados del Estatus del Indicador en la fecha de Orientaciones Técnicas al Expediente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N°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Región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Zona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Nombre IESP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Total de Medios verificados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ESTATUS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PORCENTAJE DE 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Tiene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 construcción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tiene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Tiene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En construcción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No tiene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AMAZONAS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Norte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CÉSAR ABRAHAM VALLEJO MENDOZA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AYACUCHO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NUESTRA SEÑORA DE LOURDES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CALLAO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Centro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MARÍA MADRE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CUSCO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ACOMAYO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HUANCAVELICA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HUANCAVELICA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JUNÍN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Centro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TEODORO PEÑALOZA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LIMA PROVINCIAS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Centro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SAN JOSEMARÍA ESCRIVÁ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LORETO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Norte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MONSEÑOR ELÍAS OLÁZAR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MADRE DE DIOS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NUESTRA SEÑORA DEL ROSARIO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PASCO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Centro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FRAY ÁNGEL JOSÉ AZAGRA MURILLO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PIURA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Norte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HNO. VICTORINO ELORZ GOICOCHEA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PUNO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AZÁNGARO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TUMBES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Norte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JOSÉ ANTONIO ENCINAS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UCAYALI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Centro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BILINGÜE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10194" y="6217920"/>
            <a:ext cx="9953897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La estrategia de orientaciones y acompañamiento se continuara para todos los IESP en tipo de procedimiento de ADECUACION</a:t>
            </a:r>
          </a:p>
        </p:txBody>
      </p:sp>
    </p:spTree>
    <p:extLst>
      <p:ext uri="{BB962C8B-B14F-4D97-AF65-F5344CB8AC3E}">
        <p14:creationId xmlns:p14="http://schemas.microsoft.com/office/powerpoint/2010/main" val="118616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3196" y="2996891"/>
            <a:ext cx="3685607" cy="86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1066</Words>
  <Application>Microsoft Office PowerPoint</Application>
  <PresentationFormat>Panorámica</PresentationFormat>
  <Paragraphs>247</Paragraphs>
  <Slides>9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 Narrow</vt:lpstr>
      <vt:lpstr>Arial</vt:lpstr>
      <vt:lpstr>Century Gothic</vt:lpstr>
      <vt:lpstr>Roboto</vt:lpstr>
      <vt:lpstr>Forte</vt:lpstr>
      <vt:lpstr>Calibri</vt:lpstr>
      <vt:lpstr>1_Tema de Office</vt:lpstr>
      <vt:lpstr>Tema de Office</vt:lpstr>
      <vt:lpstr>Hoja de cálculo</vt:lpstr>
      <vt:lpstr>Worksheet</vt:lpstr>
      <vt:lpstr>Presentación de PowerPoint</vt:lpstr>
      <vt:lpstr>Estrategias para facilitar la atención al Proceso de Licenciamiento </vt:lpstr>
      <vt:lpstr>Estrategia 1: Plan de Mejoras para la Gestión Institucional e Infraestructura de las Instituciones de Educación Superior Pedagógica para el año 2022. (RM N° 009-2022-MINEDU)</vt:lpstr>
      <vt:lpstr>Matriz de ejecución presupuestal a nivel nacional </vt:lpstr>
      <vt:lpstr> Estrategia 2:  Desarrollo de asistencias técnicas en el marco del DS N° 016-2021-MINEDU y la RVM N° 097-2022-MINEDU </vt:lpstr>
      <vt:lpstr>Estrategia 3: Orientaciones a los IESP públicos – Grupo I-2022 </vt:lpstr>
      <vt:lpstr>Acciones ejecutadas y en ejecución </vt:lpstr>
      <vt:lpstr>Resultados del acompañamiento - I grupo - 2022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 PAMELA GONZALES HIDALGO</dc:creator>
  <cp:lastModifiedBy>Pedro Gonzalo Acosta Portocarrero</cp:lastModifiedBy>
  <cp:revision>155</cp:revision>
  <dcterms:modified xsi:type="dcterms:W3CDTF">2022-10-20T04:18:43Z</dcterms:modified>
</cp:coreProperties>
</file>